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8" r:id="rId2"/>
    <p:sldId id="278" r:id="rId3"/>
    <p:sldId id="260" r:id="rId4"/>
    <p:sldId id="276" r:id="rId5"/>
    <p:sldId id="271" r:id="rId6"/>
    <p:sldId id="272" r:id="rId7"/>
    <p:sldId id="279" r:id="rId8"/>
    <p:sldId id="273" r:id="rId9"/>
    <p:sldId id="281" r:id="rId10"/>
    <p:sldId id="287" r:id="rId11"/>
    <p:sldId id="282" r:id="rId12"/>
    <p:sldId id="284" r:id="rId13"/>
    <p:sldId id="283" r:id="rId14"/>
    <p:sldId id="288" r:id="rId15"/>
    <p:sldId id="285" r:id="rId16"/>
    <p:sldId id="289" r:id="rId17"/>
    <p:sldId id="286" r:id="rId18"/>
    <p:sldId id="290" r:id="rId19"/>
    <p:sldId id="274" r:id="rId20"/>
    <p:sldId id="277"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660"/>
  </p:normalViewPr>
  <p:slideViewPr>
    <p:cSldViewPr snapToGrid="0">
      <p:cViewPr varScale="1">
        <p:scale>
          <a:sx n="63" d="100"/>
          <a:sy n="63" d="100"/>
        </p:scale>
        <p:origin x="800" y="56"/>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11/16/2022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11/16/2022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11/16/2022</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11/16/2022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11/16/2022</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11/16/2022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11/16/2022</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11/16/2022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11/16/2022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11/16/2022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11/16/2022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11/16/2022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11/16/2022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11/16/2022</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orldhappiness.report/" TargetMode="External"/><Relationship Id="rId2" Type="http://schemas.openxmlformats.org/officeDocument/2006/relationships/hyperlink" Target="https://www.kaggle.com/code/avnika22/world-happiness-report-eda-clustering/notebook"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World Happiness Report </a:t>
            </a:r>
          </a:p>
        </p:txBody>
      </p:sp>
      <p:sp>
        <p:nvSpPr>
          <p:cNvPr id="3" name="Subtitle 2"/>
          <p:cNvSpPr>
            <a:spLocks noGrp="1"/>
          </p:cNvSpPr>
          <p:nvPr>
            <p:ph type="subTitle" idx="1"/>
          </p:nvPr>
        </p:nvSpPr>
        <p:spPr/>
        <p:txBody>
          <a:bodyPr>
            <a:normAutofit fontScale="92500" lnSpcReduction="10000"/>
          </a:bodyPr>
          <a:lstStyle/>
          <a:p>
            <a:r>
              <a:rPr lang="en-US" dirty="0"/>
              <a:t>Linear &amp; Multiple Regression Model</a:t>
            </a:r>
          </a:p>
          <a:p>
            <a:endParaRPr lang="en-US" sz="1000" dirty="0"/>
          </a:p>
          <a:p>
            <a:endParaRPr lang="en-US" sz="1000" dirty="0"/>
          </a:p>
          <a:p>
            <a:r>
              <a:rPr lang="en-US" sz="1400" dirty="0"/>
              <a:t>Shantanu Pandey – MSBA 2022-23</a:t>
            </a:r>
          </a:p>
        </p:txBody>
      </p:sp>
    </p:spTree>
    <p:extLst>
      <p:ext uri="{BB962C8B-B14F-4D97-AF65-F5344CB8AC3E}">
        <p14:creationId xmlns:p14="http://schemas.microsoft.com/office/powerpoint/2010/main" val="173269830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76821-2EDD-0132-C0A7-539D78F0A5F5}"/>
              </a:ext>
            </a:extLst>
          </p:cNvPr>
          <p:cNvSpPr>
            <a:spLocks noGrp="1"/>
          </p:cNvSpPr>
          <p:nvPr>
            <p:ph type="title"/>
          </p:nvPr>
        </p:nvSpPr>
        <p:spPr>
          <a:xfrm>
            <a:off x="592003" y="447491"/>
            <a:ext cx="9628632" cy="1362113"/>
          </a:xfrm>
        </p:spPr>
        <p:txBody>
          <a:bodyPr/>
          <a:lstStyle/>
          <a:p>
            <a:r>
              <a:rPr lang="en-US" dirty="0"/>
              <a:t>Line Graph</a:t>
            </a:r>
          </a:p>
        </p:txBody>
      </p:sp>
      <p:pic>
        <p:nvPicPr>
          <p:cNvPr id="5" name="Content Placeholder 4">
            <a:extLst>
              <a:ext uri="{FF2B5EF4-FFF2-40B4-BE49-F238E27FC236}">
                <a16:creationId xmlns:a16="http://schemas.microsoft.com/office/drawing/2014/main" id="{40EAF3A1-FCCA-1F27-8A3A-2D3ECF09A7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003" y="1955079"/>
            <a:ext cx="5382706" cy="4733294"/>
          </a:xfrm>
        </p:spPr>
      </p:pic>
      <p:pic>
        <p:nvPicPr>
          <p:cNvPr id="7" name="Picture 6">
            <a:extLst>
              <a:ext uri="{FF2B5EF4-FFF2-40B4-BE49-F238E27FC236}">
                <a16:creationId xmlns:a16="http://schemas.microsoft.com/office/drawing/2014/main" id="{1E599B96-4AC5-425F-39CA-BD74308748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1200" y="1955079"/>
            <a:ext cx="4396249" cy="4733294"/>
          </a:xfrm>
          <a:prstGeom prst="rect">
            <a:avLst/>
          </a:prstGeom>
        </p:spPr>
      </p:pic>
    </p:spTree>
    <p:extLst>
      <p:ext uri="{BB962C8B-B14F-4D97-AF65-F5344CB8AC3E}">
        <p14:creationId xmlns:p14="http://schemas.microsoft.com/office/powerpoint/2010/main" val="3682808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01BE4-D729-60B4-9BD4-D33F43829F5B}"/>
              </a:ext>
            </a:extLst>
          </p:cNvPr>
          <p:cNvSpPr>
            <a:spLocks noGrp="1"/>
          </p:cNvSpPr>
          <p:nvPr>
            <p:ph type="title"/>
          </p:nvPr>
        </p:nvSpPr>
        <p:spPr>
          <a:xfrm>
            <a:off x="554296" y="455380"/>
            <a:ext cx="9628632" cy="1362113"/>
          </a:xfrm>
        </p:spPr>
        <p:txBody>
          <a:bodyPr/>
          <a:lstStyle/>
          <a:p>
            <a:r>
              <a:rPr lang="en-US" dirty="0"/>
              <a:t>Correlation Matrix Plot</a:t>
            </a:r>
          </a:p>
        </p:txBody>
      </p:sp>
      <p:pic>
        <p:nvPicPr>
          <p:cNvPr id="5" name="Content Placeholder 4">
            <a:extLst>
              <a:ext uri="{FF2B5EF4-FFF2-40B4-BE49-F238E27FC236}">
                <a16:creationId xmlns:a16="http://schemas.microsoft.com/office/drawing/2014/main" id="{DB5725D7-91B4-2D13-1255-2BB3084935DA}"/>
              </a:ext>
            </a:extLst>
          </p:cNvPr>
          <p:cNvPicPr>
            <a:picLocks noGrp="1" noChangeAspect="1"/>
          </p:cNvPicPr>
          <p:nvPr>
            <p:ph idx="1"/>
          </p:nvPr>
        </p:nvPicPr>
        <p:blipFill>
          <a:blip r:embed="rId2"/>
          <a:stretch>
            <a:fillRect/>
          </a:stretch>
        </p:blipFill>
        <p:spPr>
          <a:xfrm>
            <a:off x="6944776" y="2256737"/>
            <a:ext cx="4125036" cy="3986213"/>
          </a:xfrm>
        </p:spPr>
      </p:pic>
      <p:sp>
        <p:nvSpPr>
          <p:cNvPr id="7" name="Rectangle 6">
            <a:extLst>
              <a:ext uri="{FF2B5EF4-FFF2-40B4-BE49-F238E27FC236}">
                <a16:creationId xmlns:a16="http://schemas.microsoft.com/office/drawing/2014/main" id="{6C658285-B687-BBC7-B402-4F6D69156073}"/>
              </a:ext>
            </a:extLst>
          </p:cNvPr>
          <p:cNvSpPr/>
          <p:nvPr/>
        </p:nvSpPr>
        <p:spPr>
          <a:xfrm>
            <a:off x="1206631" y="2256737"/>
            <a:ext cx="5062194" cy="3986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BB9868C-E8A9-C64C-B2E1-86B773165381}"/>
              </a:ext>
            </a:extLst>
          </p:cNvPr>
          <p:cNvSpPr txBox="1"/>
          <p:nvPr/>
        </p:nvSpPr>
        <p:spPr>
          <a:xfrm>
            <a:off x="2300141" y="2520687"/>
            <a:ext cx="5608948" cy="3200876"/>
          </a:xfrm>
          <a:prstGeom prst="rect">
            <a:avLst/>
          </a:prstGeom>
          <a:noFill/>
        </p:spPr>
        <p:txBody>
          <a:bodyPr wrap="square" rtlCol="0">
            <a:spAutoFit/>
          </a:bodyPr>
          <a:lstStyle/>
          <a:p>
            <a:r>
              <a:rPr lang="en-US" sz="2200" b="1" dirty="0"/>
              <a:t>Acronyms:</a:t>
            </a:r>
          </a:p>
          <a:p>
            <a:endParaRPr lang="en-US" dirty="0"/>
          </a:p>
          <a:p>
            <a:r>
              <a:rPr lang="en-US" u="sng" dirty="0"/>
              <a:t>HR</a:t>
            </a:r>
            <a:r>
              <a:rPr lang="en-US" dirty="0"/>
              <a:t> :Happiness Rank</a:t>
            </a:r>
          </a:p>
          <a:p>
            <a:r>
              <a:rPr lang="en-US" u="sng" dirty="0"/>
              <a:t>HS</a:t>
            </a:r>
            <a:r>
              <a:rPr lang="en-US" dirty="0"/>
              <a:t> : Happiness Score</a:t>
            </a:r>
          </a:p>
          <a:p>
            <a:r>
              <a:rPr lang="en-US" u="sng" dirty="0"/>
              <a:t>GDP</a:t>
            </a:r>
            <a:r>
              <a:rPr lang="en-US" dirty="0"/>
              <a:t> : Economy GDP</a:t>
            </a:r>
          </a:p>
          <a:p>
            <a:r>
              <a:rPr lang="en-US" u="sng" dirty="0"/>
              <a:t>F</a:t>
            </a:r>
            <a:r>
              <a:rPr lang="en-US" dirty="0"/>
              <a:t> : Family Support</a:t>
            </a:r>
          </a:p>
          <a:p>
            <a:r>
              <a:rPr lang="en-US" u="sng" dirty="0"/>
              <a:t>HLE</a:t>
            </a:r>
            <a:r>
              <a:rPr lang="en-US" dirty="0"/>
              <a:t> : Healthy Life Expectancy</a:t>
            </a:r>
          </a:p>
          <a:p>
            <a:r>
              <a:rPr lang="en-US" u="sng" dirty="0"/>
              <a:t>FRDM</a:t>
            </a:r>
            <a:r>
              <a:rPr lang="en-US" dirty="0"/>
              <a:t> :  Freedom</a:t>
            </a:r>
          </a:p>
          <a:p>
            <a:r>
              <a:rPr lang="en-US" u="sng" dirty="0"/>
              <a:t>Corr</a:t>
            </a:r>
            <a:r>
              <a:rPr lang="en-US" dirty="0"/>
              <a:t> : Government Corruption</a:t>
            </a:r>
          </a:p>
          <a:p>
            <a:r>
              <a:rPr lang="en-US" u="sng" dirty="0"/>
              <a:t>GNST</a:t>
            </a:r>
            <a:r>
              <a:rPr lang="en-US" dirty="0"/>
              <a:t> : Generosity</a:t>
            </a:r>
          </a:p>
          <a:p>
            <a:r>
              <a:rPr lang="en-US" u="sng" dirty="0"/>
              <a:t>DR</a:t>
            </a:r>
            <a:r>
              <a:rPr lang="en-US" dirty="0"/>
              <a:t> : Dystopia Residual</a:t>
            </a:r>
          </a:p>
        </p:txBody>
      </p:sp>
    </p:spTree>
    <p:extLst>
      <p:ext uri="{BB962C8B-B14F-4D97-AF65-F5344CB8AC3E}">
        <p14:creationId xmlns:p14="http://schemas.microsoft.com/office/powerpoint/2010/main" val="76595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0C089-2730-2C36-A5C8-216750B6C1E2}"/>
              </a:ext>
            </a:extLst>
          </p:cNvPr>
          <p:cNvSpPr>
            <a:spLocks noGrp="1"/>
          </p:cNvSpPr>
          <p:nvPr>
            <p:ph type="title"/>
          </p:nvPr>
        </p:nvSpPr>
        <p:spPr/>
        <p:txBody>
          <a:bodyPr/>
          <a:lstStyle/>
          <a:p>
            <a:r>
              <a:rPr lang="en-US" dirty="0"/>
              <a:t>Linear Regression</a:t>
            </a:r>
          </a:p>
        </p:txBody>
      </p:sp>
      <p:sp>
        <p:nvSpPr>
          <p:cNvPr id="9" name="Rectangle 8">
            <a:extLst>
              <a:ext uri="{FF2B5EF4-FFF2-40B4-BE49-F238E27FC236}">
                <a16:creationId xmlns:a16="http://schemas.microsoft.com/office/drawing/2014/main" id="{5C980FBE-028A-0121-E734-803E51E2651F}"/>
              </a:ext>
            </a:extLst>
          </p:cNvPr>
          <p:cNvSpPr/>
          <p:nvPr/>
        </p:nvSpPr>
        <p:spPr>
          <a:xfrm>
            <a:off x="6004874" y="2422688"/>
            <a:ext cx="6080289" cy="3492247"/>
          </a:xfrm>
          <a:prstGeom prst="rect">
            <a:avLst/>
          </a:prstGeom>
          <a:solidFill>
            <a:schemeClr val="accent3">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ontent Placeholder 7">
            <a:extLst>
              <a:ext uri="{FF2B5EF4-FFF2-40B4-BE49-F238E27FC236}">
                <a16:creationId xmlns:a16="http://schemas.microsoft.com/office/drawing/2014/main" id="{1F8BB2DE-F63F-8D5F-8A25-04B346B19878}"/>
              </a:ext>
            </a:extLst>
          </p:cNvPr>
          <p:cNvGraphicFramePr>
            <a:graphicFrameLocks noGrp="1"/>
          </p:cNvGraphicFramePr>
          <p:nvPr>
            <p:ph idx="1"/>
            <p:extLst>
              <p:ext uri="{D42A27DB-BD31-4B8C-83A1-F6EECF244321}">
                <p14:modId xmlns:p14="http://schemas.microsoft.com/office/powerpoint/2010/main" val="813883327"/>
              </p:ext>
            </p:extLst>
          </p:nvPr>
        </p:nvGraphicFramePr>
        <p:xfrm>
          <a:off x="6334812" y="2674215"/>
          <a:ext cx="5449267" cy="2998840"/>
        </p:xfrm>
        <a:graphic>
          <a:graphicData uri="http://schemas.openxmlformats.org/drawingml/2006/table">
            <a:tbl>
              <a:tblPr/>
              <a:tblGrid>
                <a:gridCol w="1603975">
                  <a:extLst>
                    <a:ext uri="{9D8B030D-6E8A-4147-A177-3AD203B41FA5}">
                      <a16:colId xmlns:a16="http://schemas.microsoft.com/office/drawing/2014/main" val="4204536464"/>
                    </a:ext>
                  </a:extLst>
                </a:gridCol>
                <a:gridCol w="871033">
                  <a:extLst>
                    <a:ext uri="{9D8B030D-6E8A-4147-A177-3AD203B41FA5}">
                      <a16:colId xmlns:a16="http://schemas.microsoft.com/office/drawing/2014/main" val="810955908"/>
                    </a:ext>
                  </a:extLst>
                </a:gridCol>
                <a:gridCol w="541740">
                  <a:extLst>
                    <a:ext uri="{9D8B030D-6E8A-4147-A177-3AD203B41FA5}">
                      <a16:colId xmlns:a16="http://schemas.microsoft.com/office/drawing/2014/main" val="1494269372"/>
                    </a:ext>
                  </a:extLst>
                </a:gridCol>
                <a:gridCol w="509873">
                  <a:extLst>
                    <a:ext uri="{9D8B030D-6E8A-4147-A177-3AD203B41FA5}">
                      <a16:colId xmlns:a16="http://schemas.microsoft.com/office/drawing/2014/main" val="1438471031"/>
                    </a:ext>
                  </a:extLst>
                </a:gridCol>
                <a:gridCol w="541740">
                  <a:extLst>
                    <a:ext uri="{9D8B030D-6E8A-4147-A177-3AD203B41FA5}">
                      <a16:colId xmlns:a16="http://schemas.microsoft.com/office/drawing/2014/main" val="3756415488"/>
                    </a:ext>
                  </a:extLst>
                </a:gridCol>
                <a:gridCol w="871033">
                  <a:extLst>
                    <a:ext uri="{9D8B030D-6E8A-4147-A177-3AD203B41FA5}">
                      <a16:colId xmlns:a16="http://schemas.microsoft.com/office/drawing/2014/main" val="1429771356"/>
                    </a:ext>
                  </a:extLst>
                </a:gridCol>
                <a:gridCol w="509873">
                  <a:extLst>
                    <a:ext uri="{9D8B030D-6E8A-4147-A177-3AD203B41FA5}">
                      <a16:colId xmlns:a16="http://schemas.microsoft.com/office/drawing/2014/main" val="2162161051"/>
                    </a:ext>
                  </a:extLst>
                </a:gridCol>
              </a:tblGrid>
              <a:tr h="159335">
                <a:tc>
                  <a:txBody>
                    <a:bodyPr/>
                    <a:lstStyle/>
                    <a:p>
                      <a:pPr algn="l" fontAlgn="b"/>
                      <a:r>
                        <a:rPr lang="en-US" sz="900" b="1" i="0" u="none" strike="noStrike" dirty="0">
                          <a:solidFill>
                            <a:srgbClr val="000000"/>
                          </a:solidFill>
                          <a:effectLst/>
                          <a:latin typeface="Calibri" panose="020F0502020204030204" pitchFamily="34" charset="0"/>
                        </a:rPr>
                        <a:t>Call:</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25688344"/>
                  </a:ext>
                </a:extLst>
              </a:tr>
              <a:tr h="210154">
                <a:tc gridSpan="4">
                  <a:txBody>
                    <a:bodyPr/>
                    <a:lstStyle/>
                    <a:p>
                      <a:pPr algn="l" fontAlgn="b"/>
                      <a:r>
                        <a:rPr lang="en-US" sz="900" b="1" i="0" u="none" strike="noStrike" dirty="0">
                          <a:solidFill>
                            <a:srgbClr val="000000"/>
                          </a:solidFill>
                          <a:effectLst/>
                          <a:latin typeface="Calibri" panose="020F0502020204030204" pitchFamily="34" charset="0"/>
                        </a:rPr>
                        <a:t>lm(formula = HappinessScore ~ Freedom, data = WHR)</a:t>
                      </a:r>
                    </a:p>
                  </a:txBody>
                  <a:tcPr marL="80204" marR="80204" marT="40102" marB="40102"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934618006"/>
                  </a:ext>
                </a:extLst>
              </a:tr>
              <a:tr h="159335">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350265000"/>
                  </a:ext>
                </a:extLst>
              </a:tr>
              <a:tr h="159335">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17045155"/>
                  </a:ext>
                </a:extLst>
              </a:tr>
              <a:tr h="159335">
                <a:tc>
                  <a:txBody>
                    <a:bodyPr/>
                    <a:lstStyle/>
                    <a:p>
                      <a:pPr algn="l" fontAlgn="b"/>
                      <a:r>
                        <a:rPr lang="en-US" sz="900" b="1" i="0" u="none" strike="noStrike">
                          <a:solidFill>
                            <a:srgbClr val="000000"/>
                          </a:solidFill>
                          <a:effectLst/>
                          <a:latin typeface="Calibri" panose="020F0502020204030204" pitchFamily="34" charset="0"/>
                        </a:rPr>
                        <a:t>Residuals:</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34755544"/>
                  </a:ext>
                </a:extLst>
              </a:tr>
              <a:tr h="159335">
                <a:tc>
                  <a:txBody>
                    <a:bodyPr/>
                    <a:lstStyle/>
                    <a:p>
                      <a:pPr algn="l" fontAlgn="b"/>
                      <a:r>
                        <a:rPr lang="en-US" sz="900" b="1" i="0" u="none" strike="noStrike">
                          <a:solidFill>
                            <a:srgbClr val="000000"/>
                          </a:solidFill>
                          <a:effectLst/>
                          <a:latin typeface="Calibri" panose="020F0502020204030204" pitchFamily="34" charset="0"/>
                        </a:rPr>
                        <a:t>Min</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1Q</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Median</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3Q</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Max</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687454257"/>
                  </a:ext>
                </a:extLst>
              </a:tr>
              <a:tr h="159335">
                <a:tc>
                  <a:txBody>
                    <a:bodyPr/>
                    <a:lstStyle/>
                    <a:p>
                      <a:pPr algn="l" fontAlgn="b"/>
                      <a:r>
                        <a:rPr lang="en-US" sz="900" b="0" i="0" u="none" strike="noStrike" dirty="0">
                          <a:solidFill>
                            <a:srgbClr val="000000"/>
                          </a:solidFill>
                          <a:effectLst/>
                          <a:latin typeface="Calibri" panose="020F0502020204030204" pitchFamily="34" charset="0"/>
                        </a:rPr>
                        <a:t>-2.94875</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-0.74047</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-0.01167</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0.77905</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2.16621</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95831390"/>
                  </a:ext>
                </a:extLst>
              </a:tr>
              <a:tr h="159335">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08329560"/>
                  </a:ext>
                </a:extLst>
              </a:tr>
              <a:tr h="159335">
                <a:tc>
                  <a:txBody>
                    <a:bodyPr/>
                    <a:lstStyle/>
                    <a:p>
                      <a:pPr algn="l" fontAlgn="b"/>
                      <a:r>
                        <a:rPr lang="en-US" sz="900" b="1" i="0" u="none" strike="noStrike">
                          <a:solidFill>
                            <a:srgbClr val="000000"/>
                          </a:solidFill>
                          <a:effectLst/>
                          <a:latin typeface="Calibri" panose="020F0502020204030204" pitchFamily="34" charset="0"/>
                        </a:rPr>
                        <a:t>Coefficients:</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Estimate</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Std. Error</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t value</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Pr(&gt;|t|)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3720196"/>
                  </a:ext>
                </a:extLst>
              </a:tr>
              <a:tr h="159335">
                <a:tc>
                  <a:txBody>
                    <a:bodyPr/>
                    <a:lstStyle/>
                    <a:p>
                      <a:pPr algn="l" fontAlgn="b"/>
                      <a:r>
                        <a:rPr lang="en-US" sz="900" b="1" i="0" u="none" strike="noStrike">
                          <a:solidFill>
                            <a:srgbClr val="000000"/>
                          </a:solidFill>
                          <a:effectLst/>
                          <a:latin typeface="Calibri" panose="020F0502020204030204" pitchFamily="34" charset="0"/>
                        </a:rPr>
                        <a:t>(Intercept)</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4.31475</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0.07566</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57.02</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&lt;2e-16</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0376703"/>
                  </a:ext>
                </a:extLst>
              </a:tr>
              <a:tr h="159335">
                <a:tc>
                  <a:txBody>
                    <a:bodyPr/>
                    <a:lstStyle/>
                    <a:p>
                      <a:pPr algn="l" fontAlgn="b"/>
                      <a:r>
                        <a:rPr lang="en-US" sz="900" b="1" i="0" u="none" strike="noStrike">
                          <a:solidFill>
                            <a:srgbClr val="000000"/>
                          </a:solidFill>
                          <a:effectLst/>
                          <a:latin typeface="Calibri" panose="020F0502020204030204" pitchFamily="34" charset="0"/>
                        </a:rPr>
                        <a:t>Freedom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2.16115</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0.13545</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15.96</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&lt;2e-16</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t>
                      </a:r>
                    </a:p>
                  </a:txBody>
                  <a:tcPr marL="7967" marR="7967" marT="796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3781783"/>
                  </a:ext>
                </a:extLst>
              </a:tr>
              <a:tr h="159335">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75941251"/>
                  </a:ext>
                </a:extLst>
              </a:tr>
              <a:tr h="210154">
                <a:tc gridSpan="4">
                  <a:txBody>
                    <a:bodyPr/>
                    <a:lstStyle/>
                    <a:p>
                      <a:pPr algn="l" fontAlgn="b"/>
                      <a:r>
                        <a:rPr lang="fr-FR" sz="900" b="0" i="0" u="none" strike="noStrike">
                          <a:solidFill>
                            <a:srgbClr val="000000"/>
                          </a:solidFill>
                          <a:effectLst/>
                          <a:latin typeface="Calibri" panose="020F0502020204030204" pitchFamily="34" charset="0"/>
                        </a:rPr>
                        <a:t>Signif. codes:  0 ‘***’ 0.001 ‘**’ 0.01 ‘*’ 0.05 ‘.’ 0.1 ‘ ’ 1</a:t>
                      </a:r>
                    </a:p>
                  </a:txBody>
                  <a:tcPr marL="80204" marR="80204" marT="40102" marB="40102"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101588421"/>
                  </a:ext>
                </a:extLst>
              </a:tr>
              <a:tr h="159335">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909025505"/>
                  </a:ext>
                </a:extLst>
              </a:tr>
              <a:tr h="210154">
                <a:tc gridSpan="4">
                  <a:txBody>
                    <a:bodyPr/>
                    <a:lstStyle/>
                    <a:p>
                      <a:pPr algn="l" fontAlgn="b"/>
                      <a:r>
                        <a:rPr lang="en-US" sz="900" b="1" i="0" u="none" strike="noStrike">
                          <a:solidFill>
                            <a:srgbClr val="000000"/>
                          </a:solidFill>
                          <a:effectLst/>
                          <a:latin typeface="Calibri" panose="020F0502020204030204" pitchFamily="34" charset="0"/>
                        </a:rPr>
                        <a:t>Residual standard error: 1.016 on 1228 degrees of freedom</a:t>
                      </a:r>
                    </a:p>
                  </a:txBody>
                  <a:tcPr marL="80204" marR="80204" marT="40102" marB="40102"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237402579"/>
                  </a:ext>
                </a:extLst>
              </a:tr>
              <a:tr h="210154">
                <a:tc gridSpan="2">
                  <a:txBody>
                    <a:bodyPr/>
                    <a:lstStyle/>
                    <a:p>
                      <a:pPr algn="l" fontAlgn="b"/>
                      <a:r>
                        <a:rPr lang="en-US" sz="900" b="1" i="0" u="none" strike="noStrike">
                          <a:solidFill>
                            <a:srgbClr val="000000"/>
                          </a:solidFill>
                          <a:effectLst/>
                          <a:latin typeface="Calibri" panose="020F0502020204030204" pitchFamily="34" charset="0"/>
                        </a:rPr>
                        <a:t>Multiple R-squared:  0.8628,</a:t>
                      </a:r>
                    </a:p>
                  </a:txBody>
                  <a:tcPr marL="80204" marR="80204" marT="40102" marB="40102"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gridSpan="3">
                  <a:txBody>
                    <a:bodyPr/>
                    <a:lstStyle/>
                    <a:p>
                      <a:pPr algn="l" fontAlgn="b"/>
                      <a:r>
                        <a:rPr lang="en-US" sz="900" b="1" i="0" u="none" strike="noStrike">
                          <a:solidFill>
                            <a:srgbClr val="000000"/>
                          </a:solidFill>
                          <a:effectLst/>
                          <a:latin typeface="Calibri" panose="020F0502020204030204" pitchFamily="34" charset="0"/>
                        </a:rPr>
                        <a:t>Adjusted R-squared:  0.862</a:t>
                      </a:r>
                    </a:p>
                  </a:txBody>
                  <a:tcPr marL="80204" marR="80204" marT="40102" marB="40102" anchor="b">
                    <a:lnL>
                      <a:noFill/>
                    </a:lnL>
                    <a:lnR w="6350" cap="flat" cmpd="sng" algn="ctr">
                      <a:solidFill>
                        <a:srgbClr val="000000"/>
                      </a:solidFill>
                      <a:prstDash val="solid"/>
                      <a:round/>
                      <a:headEnd type="none" w="med" len="med"/>
                      <a:tailEnd type="none" w="med" len="med"/>
                    </a:lnR>
                    <a:lnT>
                      <a:noFill/>
                    </a:lnT>
                    <a:lnB>
                      <a:noFill/>
                    </a:lnB>
                  </a:tcPr>
                </a:tc>
                <a:tc hMerge="1">
                  <a:txBody>
                    <a:bodyPr/>
                    <a:lstStyle/>
                    <a:p>
                      <a:endParaRPr lang="en-US"/>
                    </a:p>
                  </a:txBody>
                  <a:tcPr/>
                </a:tc>
                <a:tc hMerge="1">
                  <a:txBody>
                    <a:bodyPr/>
                    <a:lstStyle/>
                    <a:p>
                      <a:endParaRPr lang="en-US"/>
                    </a:p>
                  </a:txBody>
                  <a:tcPr/>
                </a:tc>
                <a:tc>
                  <a:txBody>
                    <a:bodyPr/>
                    <a:lstStyle/>
                    <a:p>
                      <a:pPr algn="l" fontAlgn="b"/>
                      <a:endParaRPr lang="en-US" sz="900" b="0" i="0" u="none" strike="noStrike">
                        <a:solidFill>
                          <a:srgbClr val="000000"/>
                        </a:solidFill>
                        <a:effectLst/>
                        <a:latin typeface="Calibri" panose="020F0502020204030204" pitchFamily="34" charset="0"/>
                      </a:endParaRPr>
                    </a:p>
                  </a:txBody>
                  <a:tcPr marL="7967" marR="7967" marT="7967"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20224879"/>
                  </a:ext>
                </a:extLst>
              </a:tr>
              <a:tr h="210154">
                <a:tc gridSpan="3">
                  <a:txBody>
                    <a:bodyPr/>
                    <a:lstStyle/>
                    <a:p>
                      <a:pPr algn="l" fontAlgn="b"/>
                      <a:r>
                        <a:rPr lang="en-US" sz="900" b="1" i="0" u="none" strike="noStrike">
                          <a:solidFill>
                            <a:srgbClr val="000000"/>
                          </a:solidFill>
                          <a:effectLst/>
                          <a:latin typeface="Calibri" panose="020F0502020204030204" pitchFamily="34" charset="0"/>
                        </a:rPr>
                        <a:t>F-statistic:  1098 on 7 and 1222 DF,  p-value: &lt; 2.2e-16</a:t>
                      </a:r>
                    </a:p>
                  </a:txBody>
                  <a:tcPr marL="80204" marR="80204" marT="40102" marB="40102"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67" marR="7967" marT="7967"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Calibri" panose="020F0502020204030204" pitchFamily="34" charset="0"/>
                        </a:rPr>
                        <a:t> </a:t>
                      </a:r>
                    </a:p>
                  </a:txBody>
                  <a:tcPr marL="7967" marR="7967" marT="7967"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4862066"/>
                  </a:ext>
                </a:extLst>
              </a:tr>
            </a:tbl>
          </a:graphicData>
        </a:graphic>
      </p:graphicFrame>
      <p:pic>
        <p:nvPicPr>
          <p:cNvPr id="13" name="Picture 12">
            <a:extLst>
              <a:ext uri="{FF2B5EF4-FFF2-40B4-BE49-F238E27FC236}">
                <a16:creationId xmlns:a16="http://schemas.microsoft.com/office/drawing/2014/main" id="{59043454-A7B3-35CE-E8F9-109646AB29C3}"/>
              </a:ext>
            </a:extLst>
          </p:cNvPr>
          <p:cNvPicPr>
            <a:picLocks noChangeAspect="1"/>
          </p:cNvPicPr>
          <p:nvPr/>
        </p:nvPicPr>
        <p:blipFill>
          <a:blip r:embed="rId2"/>
          <a:stretch>
            <a:fillRect/>
          </a:stretch>
        </p:blipFill>
        <p:spPr>
          <a:xfrm>
            <a:off x="106837" y="2708767"/>
            <a:ext cx="5811044" cy="2793331"/>
          </a:xfrm>
          <a:prstGeom prst="rect">
            <a:avLst/>
          </a:prstGeom>
        </p:spPr>
      </p:pic>
    </p:spTree>
    <p:extLst>
      <p:ext uri="{BB962C8B-B14F-4D97-AF65-F5344CB8AC3E}">
        <p14:creationId xmlns:p14="http://schemas.microsoft.com/office/powerpoint/2010/main" val="364881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BEA6A-0061-01CE-8A7E-17E7A4CA7B5F}"/>
              </a:ext>
            </a:extLst>
          </p:cNvPr>
          <p:cNvSpPr>
            <a:spLocks noGrp="1"/>
          </p:cNvSpPr>
          <p:nvPr>
            <p:ph type="title"/>
          </p:nvPr>
        </p:nvSpPr>
        <p:spPr>
          <a:xfrm>
            <a:off x="262065" y="456916"/>
            <a:ext cx="9628632" cy="1362113"/>
          </a:xfrm>
        </p:spPr>
        <p:txBody>
          <a:bodyPr/>
          <a:lstStyle/>
          <a:p>
            <a:r>
              <a:rPr lang="en-US" dirty="0"/>
              <a:t>Multiple Linear Regression(Time Independent)</a:t>
            </a:r>
          </a:p>
        </p:txBody>
      </p:sp>
      <p:sp>
        <p:nvSpPr>
          <p:cNvPr id="24" name="Rectangle 23">
            <a:extLst>
              <a:ext uri="{FF2B5EF4-FFF2-40B4-BE49-F238E27FC236}">
                <a16:creationId xmlns:a16="http://schemas.microsoft.com/office/drawing/2014/main" id="{159A2BDE-F0E2-359A-EEB1-A29A6B592B9C}"/>
              </a:ext>
            </a:extLst>
          </p:cNvPr>
          <p:cNvSpPr/>
          <p:nvPr/>
        </p:nvSpPr>
        <p:spPr>
          <a:xfrm>
            <a:off x="3176833" y="1913641"/>
            <a:ext cx="5788058" cy="4562573"/>
          </a:xfrm>
          <a:prstGeom prst="rect">
            <a:avLst/>
          </a:prstGeom>
          <a:solidFill>
            <a:schemeClr val="accent3">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3" name="Content Placeholder 22">
            <a:extLst>
              <a:ext uri="{FF2B5EF4-FFF2-40B4-BE49-F238E27FC236}">
                <a16:creationId xmlns:a16="http://schemas.microsoft.com/office/drawing/2014/main" id="{11D0B976-A5EE-2A3A-8A55-AC10D4563278}"/>
              </a:ext>
            </a:extLst>
          </p:cNvPr>
          <p:cNvGraphicFramePr>
            <a:graphicFrameLocks noGrp="1"/>
          </p:cNvGraphicFramePr>
          <p:nvPr>
            <p:ph idx="1"/>
            <p:extLst>
              <p:ext uri="{D42A27DB-BD31-4B8C-83A1-F6EECF244321}">
                <p14:modId xmlns:p14="http://schemas.microsoft.com/office/powerpoint/2010/main" val="4185113529"/>
              </p:ext>
            </p:extLst>
          </p:nvPr>
        </p:nvGraphicFramePr>
        <p:xfrm>
          <a:off x="3608566" y="2117246"/>
          <a:ext cx="4971693" cy="3986208"/>
        </p:xfrm>
        <a:graphic>
          <a:graphicData uri="http://schemas.openxmlformats.org/drawingml/2006/table">
            <a:tbl>
              <a:tblPr/>
              <a:tblGrid>
                <a:gridCol w="1782723">
                  <a:extLst>
                    <a:ext uri="{9D8B030D-6E8A-4147-A177-3AD203B41FA5}">
                      <a16:colId xmlns:a16="http://schemas.microsoft.com/office/drawing/2014/main" val="3927110009"/>
                    </a:ext>
                  </a:extLst>
                </a:gridCol>
                <a:gridCol w="531495">
                  <a:extLst>
                    <a:ext uri="{9D8B030D-6E8A-4147-A177-3AD203B41FA5}">
                      <a16:colId xmlns:a16="http://schemas.microsoft.com/office/drawing/2014/main" val="4126597986"/>
                    </a:ext>
                  </a:extLst>
                </a:gridCol>
                <a:gridCol w="531495">
                  <a:extLst>
                    <a:ext uri="{9D8B030D-6E8A-4147-A177-3AD203B41FA5}">
                      <a16:colId xmlns:a16="http://schemas.microsoft.com/office/drawing/2014/main" val="310044282"/>
                    </a:ext>
                  </a:extLst>
                </a:gridCol>
                <a:gridCol w="531495">
                  <a:extLst>
                    <a:ext uri="{9D8B030D-6E8A-4147-A177-3AD203B41FA5}">
                      <a16:colId xmlns:a16="http://schemas.microsoft.com/office/drawing/2014/main" val="3919350796"/>
                    </a:ext>
                  </a:extLst>
                </a:gridCol>
                <a:gridCol w="531495">
                  <a:extLst>
                    <a:ext uri="{9D8B030D-6E8A-4147-A177-3AD203B41FA5}">
                      <a16:colId xmlns:a16="http://schemas.microsoft.com/office/drawing/2014/main" val="845255639"/>
                    </a:ext>
                  </a:extLst>
                </a:gridCol>
                <a:gridCol w="531495">
                  <a:extLst>
                    <a:ext uri="{9D8B030D-6E8A-4147-A177-3AD203B41FA5}">
                      <a16:colId xmlns:a16="http://schemas.microsoft.com/office/drawing/2014/main" val="2454254756"/>
                    </a:ext>
                  </a:extLst>
                </a:gridCol>
                <a:gridCol w="531495">
                  <a:extLst>
                    <a:ext uri="{9D8B030D-6E8A-4147-A177-3AD203B41FA5}">
                      <a16:colId xmlns:a16="http://schemas.microsoft.com/office/drawing/2014/main" val="2888060863"/>
                    </a:ext>
                  </a:extLst>
                </a:gridCol>
              </a:tblGrid>
              <a:tr h="166092">
                <a:tc>
                  <a:txBody>
                    <a:bodyPr/>
                    <a:lstStyle/>
                    <a:p>
                      <a:pPr algn="l" fontAlgn="b"/>
                      <a:r>
                        <a:rPr lang="en-US" sz="1000" b="1" i="0" u="none" strike="noStrike" dirty="0">
                          <a:solidFill>
                            <a:srgbClr val="000000"/>
                          </a:solidFill>
                          <a:effectLst/>
                          <a:latin typeface="Calibri" panose="020F0502020204030204" pitchFamily="34" charset="0"/>
                        </a:rPr>
                        <a:t>Call:</a:t>
                      </a:r>
                    </a:p>
                  </a:txBody>
                  <a:tcPr marL="8305" marR="8305" marT="830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23683706"/>
                  </a:ext>
                </a:extLst>
              </a:tr>
              <a:tr h="166092">
                <a:tc gridSpan="7">
                  <a:txBody>
                    <a:bodyPr/>
                    <a:lstStyle/>
                    <a:p>
                      <a:pPr algn="ctr" fontAlgn="b"/>
                      <a:r>
                        <a:rPr lang="en-US" sz="1000" b="1" i="0" u="none" strike="noStrike" dirty="0">
                          <a:solidFill>
                            <a:srgbClr val="000000"/>
                          </a:solidFill>
                          <a:effectLst/>
                          <a:latin typeface="Calibri" panose="020F0502020204030204" pitchFamily="34" charset="0"/>
                        </a:rPr>
                        <a:t>lm(formula = HappinessScore ~ Freedom + </a:t>
                      </a:r>
                      <a:r>
                        <a:rPr lang="en-US" sz="1000" b="1" i="0" u="none" strike="noStrike" dirty="0" err="1">
                          <a:solidFill>
                            <a:srgbClr val="000000"/>
                          </a:solidFill>
                          <a:effectLst/>
                          <a:latin typeface="Calibri" panose="020F0502020204030204" pitchFamily="34" charset="0"/>
                        </a:rPr>
                        <a:t>WHR$Economy_GDP_per_Capita</a:t>
                      </a:r>
                      <a:r>
                        <a:rPr lang="en-US" sz="1000" b="1" i="0" u="none" strike="noStrike" dirty="0">
                          <a:solidFill>
                            <a:srgbClr val="000000"/>
                          </a:solidFill>
                          <a:effectLst/>
                          <a:latin typeface="Calibri" panose="020F0502020204030204" pitchFamily="34" charset="0"/>
                        </a:rPr>
                        <a:t> +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30430582"/>
                  </a:ext>
                </a:extLst>
              </a:tr>
              <a:tr h="166092">
                <a:tc gridSpan="7">
                  <a:txBody>
                    <a:bodyPr/>
                    <a:lstStyle/>
                    <a:p>
                      <a:pPr algn="ctr" fontAlgn="b"/>
                      <a:r>
                        <a:rPr lang="en-US" sz="1000" b="1" i="0" u="none" strike="noStrike" dirty="0">
                          <a:solidFill>
                            <a:srgbClr val="000000"/>
                          </a:solidFill>
                          <a:effectLst/>
                          <a:latin typeface="Calibri" panose="020F0502020204030204" pitchFamily="34" charset="0"/>
                        </a:rPr>
                        <a:t>    Family + </a:t>
                      </a:r>
                      <a:r>
                        <a:rPr lang="en-US" sz="1000" b="1" i="0" u="none" strike="noStrike" dirty="0" err="1">
                          <a:solidFill>
                            <a:srgbClr val="000000"/>
                          </a:solidFill>
                          <a:effectLst/>
                          <a:latin typeface="Calibri" panose="020F0502020204030204" pitchFamily="34" charset="0"/>
                        </a:rPr>
                        <a:t>WHR$HealthLifeExpectancy</a:t>
                      </a:r>
                      <a:r>
                        <a:rPr lang="en-US" sz="1000" b="1" i="0" u="none" strike="noStrike" dirty="0">
                          <a:solidFill>
                            <a:srgbClr val="000000"/>
                          </a:solidFill>
                          <a:effectLst/>
                          <a:latin typeface="Calibri" panose="020F0502020204030204" pitchFamily="34" charset="0"/>
                        </a:rPr>
                        <a:t> + </a:t>
                      </a:r>
                      <a:r>
                        <a:rPr lang="en-US" sz="1000" b="1" i="0" u="none" strike="noStrike" dirty="0" err="1">
                          <a:solidFill>
                            <a:srgbClr val="000000"/>
                          </a:solidFill>
                          <a:effectLst/>
                          <a:latin typeface="Calibri" panose="020F0502020204030204" pitchFamily="34" charset="0"/>
                        </a:rPr>
                        <a:t>WHR$TrustGovernment_Corruption</a:t>
                      </a:r>
                      <a:r>
                        <a:rPr lang="en-US" sz="1000" b="1" i="0" u="none" strike="noStrike" dirty="0">
                          <a:solidFill>
                            <a:srgbClr val="000000"/>
                          </a:solidFill>
                          <a:effectLst/>
                          <a:latin typeface="Calibri" panose="020F0502020204030204" pitchFamily="34" charset="0"/>
                        </a:rPr>
                        <a:t> +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97762592"/>
                  </a:ext>
                </a:extLst>
              </a:tr>
              <a:tr h="166092">
                <a:tc gridSpan="7">
                  <a:txBody>
                    <a:bodyPr/>
                    <a:lstStyle/>
                    <a:p>
                      <a:pPr algn="ctr" fontAlgn="b"/>
                      <a:r>
                        <a:rPr lang="en-US" sz="1000" b="1" i="0" u="none" strike="noStrike">
                          <a:solidFill>
                            <a:srgbClr val="000000"/>
                          </a:solidFill>
                          <a:effectLst/>
                          <a:latin typeface="Calibri" panose="020F0502020204030204" pitchFamily="34" charset="0"/>
                        </a:rPr>
                        <a:t>    Generosity + Dystopia_Residual, data = WHR)</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17093502"/>
                  </a:ext>
                </a:extLst>
              </a:tr>
              <a:tr h="166092">
                <a:tc>
                  <a:txBody>
                    <a:bodyPr/>
                    <a:lstStyle/>
                    <a:p>
                      <a:pPr algn="l" fontAlgn="b"/>
                      <a:r>
                        <a:rPr lang="en-US" sz="1000" b="1" i="0" u="none" strike="noStrike">
                          <a:solidFill>
                            <a:srgbClr val="000000"/>
                          </a:solidFill>
                          <a:effectLst/>
                          <a:latin typeface="Calibri" panose="020F0502020204030204" pitchFamily="34" charset="0"/>
                        </a:rPr>
                        <a:t>Residuals:</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876752192"/>
                  </a:ext>
                </a:extLst>
              </a:tr>
              <a:tr h="166092">
                <a:tc>
                  <a:txBody>
                    <a:bodyPr/>
                    <a:lstStyle/>
                    <a:p>
                      <a:pPr algn="l" fontAlgn="b"/>
                      <a:r>
                        <a:rPr lang="en-US" sz="1000" b="1" i="0" u="none" strike="noStrike">
                          <a:solidFill>
                            <a:srgbClr val="000000"/>
                          </a:solidFill>
                          <a:effectLst/>
                          <a:latin typeface="Calibri" panose="020F0502020204030204" pitchFamily="34" charset="0"/>
                        </a:rPr>
                        <a:t>Min</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1Q</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Median</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3Q</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Max</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75105576"/>
                  </a:ext>
                </a:extLst>
              </a:tr>
              <a:tr h="166092">
                <a:tc>
                  <a:txBody>
                    <a:bodyPr/>
                    <a:lstStyle/>
                    <a:p>
                      <a:pPr algn="l" fontAlgn="b"/>
                      <a:r>
                        <a:rPr lang="en-US" sz="1000" b="0" i="0" u="none" strike="noStrike">
                          <a:solidFill>
                            <a:srgbClr val="000000"/>
                          </a:solidFill>
                          <a:effectLst/>
                          <a:latin typeface="Calibri" panose="020F0502020204030204" pitchFamily="34" charset="0"/>
                        </a:rPr>
                        <a:t>-2.06847</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-0.21263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0.01462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0.01462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0" i="0" u="none" strike="noStrike">
                          <a:solidFill>
                            <a:srgbClr val="000000"/>
                          </a:solidFill>
                          <a:effectLst/>
                          <a:latin typeface="Calibri" panose="020F0502020204030204" pitchFamily="34" charset="0"/>
                        </a:rPr>
                        <a:t>1.17037</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91861222"/>
                  </a:ext>
                </a:extLst>
              </a:tr>
              <a:tr h="166092">
                <a:tc>
                  <a:txBody>
                    <a:bodyPr/>
                    <a:lstStyle/>
                    <a:p>
                      <a:pPr algn="l" fontAlgn="b"/>
                      <a:r>
                        <a:rPr lang="en-US" sz="1000" b="1" i="0" u="none" strike="noStrike" dirty="0">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945224"/>
                  </a:ext>
                </a:extLst>
              </a:tr>
              <a:tr h="166092">
                <a:tc>
                  <a:txBody>
                    <a:bodyPr/>
                    <a:lstStyle/>
                    <a:p>
                      <a:pPr algn="l" fontAlgn="b"/>
                      <a:r>
                        <a:rPr lang="en-US" sz="1000" b="1" i="0" u="none" strike="noStrike">
                          <a:solidFill>
                            <a:srgbClr val="000000"/>
                          </a:solidFill>
                          <a:effectLst/>
                          <a:latin typeface="Calibri" panose="020F0502020204030204" pitchFamily="34" charset="0"/>
                        </a:rPr>
                        <a:t>Coefficients:</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Estimate</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Std. Error</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t value</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Pr(&gt;|t|)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3903463"/>
                  </a:ext>
                </a:extLst>
              </a:tr>
              <a:tr h="166092">
                <a:tc>
                  <a:txBody>
                    <a:bodyPr/>
                    <a:lstStyle/>
                    <a:p>
                      <a:pPr algn="l" fontAlgn="b"/>
                      <a:r>
                        <a:rPr lang="en-US" sz="1000" b="1" i="0" u="none" strike="noStrike">
                          <a:solidFill>
                            <a:srgbClr val="000000"/>
                          </a:solidFill>
                          <a:effectLst/>
                          <a:latin typeface="Calibri" panose="020F0502020204030204" pitchFamily="34" charset="0"/>
                        </a:rPr>
                        <a:t>(Intercept)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0.119171</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0.067032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1.778</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0.0757</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8731713"/>
                  </a:ext>
                </a:extLst>
              </a:tr>
              <a:tr h="166092">
                <a:tc>
                  <a:txBody>
                    <a:bodyPr/>
                    <a:lstStyle/>
                    <a:p>
                      <a:pPr algn="l" fontAlgn="b"/>
                      <a:r>
                        <a:rPr lang="en-US" sz="1000" b="1" i="0" u="none" strike="noStrike">
                          <a:solidFill>
                            <a:srgbClr val="000000"/>
                          </a:solidFill>
                          <a:effectLst/>
                          <a:latin typeface="Calibri" panose="020F0502020204030204" pitchFamily="34" charset="0"/>
                        </a:rPr>
                        <a:t>Freedom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1.522305</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0.094803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16.057</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6914048"/>
                  </a:ext>
                </a:extLst>
              </a:tr>
              <a:tr h="166092">
                <a:tc>
                  <a:txBody>
                    <a:bodyPr/>
                    <a:lstStyle/>
                    <a:p>
                      <a:pPr algn="l" fontAlgn="b"/>
                      <a:r>
                        <a:rPr lang="en-US" sz="1000" b="1" i="0" u="none" strike="noStrike">
                          <a:solidFill>
                            <a:srgbClr val="000000"/>
                          </a:solidFill>
                          <a:effectLst/>
                          <a:latin typeface="Calibri" panose="020F0502020204030204" pitchFamily="34" charset="0"/>
                        </a:rPr>
                        <a:t>Economy_GDP_per_Capita</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0.928023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0.027602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33.622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2703380"/>
                  </a:ext>
                </a:extLst>
              </a:tr>
              <a:tr h="166092">
                <a:tc>
                  <a:txBody>
                    <a:bodyPr/>
                    <a:lstStyle/>
                    <a:p>
                      <a:pPr algn="l" fontAlgn="b"/>
                      <a:r>
                        <a:rPr lang="en-US" sz="1000" b="1" i="0" u="none" strike="noStrike">
                          <a:solidFill>
                            <a:srgbClr val="000000"/>
                          </a:solidFill>
                          <a:effectLst/>
                          <a:latin typeface="Calibri" panose="020F0502020204030204" pitchFamily="34" charset="0"/>
                        </a:rPr>
                        <a:t>Family</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1.643861</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0.045444</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36.173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1852077"/>
                  </a:ext>
                </a:extLst>
              </a:tr>
              <a:tr h="166092">
                <a:tc>
                  <a:txBody>
                    <a:bodyPr/>
                    <a:lstStyle/>
                    <a:p>
                      <a:pPr algn="l" fontAlgn="b"/>
                      <a:r>
                        <a:rPr lang="en-US" sz="1000" b="1" i="0" u="none" strike="noStrike">
                          <a:solidFill>
                            <a:srgbClr val="000000"/>
                          </a:solidFill>
                          <a:effectLst/>
                          <a:latin typeface="Calibri" panose="020F0502020204030204" pitchFamily="34" charset="0"/>
                        </a:rPr>
                        <a:t>HealthLifeExpectancy</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-0.11652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0.003632</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-32.08</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1339880"/>
                  </a:ext>
                </a:extLst>
              </a:tr>
              <a:tr h="166092">
                <a:tc>
                  <a:txBody>
                    <a:bodyPr/>
                    <a:lstStyle/>
                    <a:p>
                      <a:pPr algn="l" fontAlgn="b"/>
                      <a:r>
                        <a:rPr lang="en-US" sz="1000" b="1" i="0" u="none" strike="noStrike">
                          <a:solidFill>
                            <a:srgbClr val="000000"/>
                          </a:solidFill>
                          <a:effectLst/>
                          <a:latin typeface="Calibri" panose="020F0502020204030204" pitchFamily="34" charset="0"/>
                        </a:rPr>
                        <a:t>Trust_Government_Corruption</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-0.40563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0.081231</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-4.993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6.79E-07</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0458327"/>
                  </a:ext>
                </a:extLst>
              </a:tr>
              <a:tr h="166092">
                <a:tc>
                  <a:txBody>
                    <a:bodyPr/>
                    <a:lstStyle/>
                    <a:p>
                      <a:pPr algn="l" fontAlgn="b"/>
                      <a:r>
                        <a:rPr lang="en-US" sz="1000" b="1" i="0" u="none" strike="noStrike">
                          <a:solidFill>
                            <a:srgbClr val="000000"/>
                          </a:solidFill>
                          <a:effectLst/>
                          <a:latin typeface="Calibri" panose="020F0502020204030204" pitchFamily="34" charset="0"/>
                        </a:rPr>
                        <a:t>Generosity</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1.220643</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0.099326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12.289</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263517"/>
                  </a:ext>
                </a:extLst>
              </a:tr>
              <a:tr h="166092">
                <a:tc>
                  <a:txBody>
                    <a:bodyPr/>
                    <a:lstStyle/>
                    <a:p>
                      <a:pPr algn="l" fontAlgn="b"/>
                      <a:r>
                        <a:rPr lang="en-US" sz="1000" b="1" i="0" u="none" strike="noStrike">
                          <a:solidFill>
                            <a:srgbClr val="000000"/>
                          </a:solidFill>
                          <a:effectLst/>
                          <a:latin typeface="Calibri" panose="020F0502020204030204" pitchFamily="34" charset="0"/>
                        </a:rPr>
                        <a:t>Dystopia_Residual</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0.942014</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0.020946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44.974</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&lt; 2e-16</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12040228"/>
                  </a:ext>
                </a:extLst>
              </a:tr>
              <a:tr h="166092">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1653758"/>
                  </a:ext>
                </a:extLst>
              </a:tr>
              <a:tr h="166092">
                <a:tc>
                  <a:txBody>
                    <a:bodyPr/>
                    <a:lstStyle/>
                    <a:p>
                      <a:pPr algn="l" fontAlgn="b"/>
                      <a:r>
                        <a:rPr lang="en-US" sz="1000" b="0" i="0" u="none" strike="noStrike">
                          <a:solidFill>
                            <a:srgbClr val="000000"/>
                          </a:solidFill>
                          <a:effectLst/>
                          <a:latin typeface="Calibri" panose="020F0502020204030204" pitchFamily="34" charset="0"/>
                        </a:rPr>
                        <a:t>---</a:t>
                      </a:r>
                    </a:p>
                  </a:txBody>
                  <a:tcPr marL="8305" marR="8305" marT="830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30104948"/>
                  </a:ext>
                </a:extLst>
              </a:tr>
              <a:tr h="166092">
                <a:tc gridSpan="4">
                  <a:txBody>
                    <a:bodyPr/>
                    <a:lstStyle/>
                    <a:p>
                      <a:pPr algn="l" fontAlgn="b"/>
                      <a:r>
                        <a:rPr lang="fr-FR" sz="1000" b="0" i="0" u="none" strike="noStrike">
                          <a:solidFill>
                            <a:srgbClr val="000000"/>
                          </a:solidFill>
                          <a:effectLst/>
                          <a:latin typeface="Calibri" panose="020F0502020204030204" pitchFamily="34" charset="0"/>
                        </a:rPr>
                        <a:t>Signif. codes:  0 ‘***’ 0.001 ‘**’ 0.01 ‘*’ 0.05 ‘.’ 0.1 ‘ ’ 1</a:t>
                      </a: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520433542"/>
                  </a:ext>
                </a:extLst>
              </a:tr>
              <a:tr h="166092">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25093553"/>
                  </a:ext>
                </a:extLst>
              </a:tr>
              <a:tr h="166092">
                <a:tc gridSpan="4">
                  <a:txBody>
                    <a:bodyPr/>
                    <a:lstStyle/>
                    <a:p>
                      <a:pPr algn="l" fontAlgn="b"/>
                      <a:r>
                        <a:rPr lang="en-US" sz="1000" b="1" i="0" u="none" strike="noStrike">
                          <a:solidFill>
                            <a:srgbClr val="000000"/>
                          </a:solidFill>
                          <a:effectLst/>
                          <a:latin typeface="Calibri" panose="020F0502020204030204" pitchFamily="34" charset="0"/>
                        </a:rPr>
                        <a:t>Residual standard error: 0.4143 on 1222 degrees of freedom</a:t>
                      </a: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1000" b="1"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endParaRPr lang="en-US" sz="1000" b="0" i="0" u="none" strike="noStrike">
                        <a:solidFill>
                          <a:srgbClr val="000000"/>
                        </a:solidFill>
                        <a:effectLst/>
                        <a:latin typeface="Calibri" panose="020F0502020204030204" pitchFamily="34" charset="0"/>
                      </a:endParaRPr>
                    </a:p>
                  </a:txBody>
                  <a:tcPr marL="8305" marR="8305" marT="8305" marB="0" anchor="b">
                    <a:lnL>
                      <a:noFill/>
                    </a:lnL>
                    <a:lnR>
                      <a:noFill/>
                    </a:lnR>
                    <a:lnT>
                      <a:noFill/>
                    </a:lnT>
                    <a:lnB>
                      <a:noFill/>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702567778"/>
                  </a:ext>
                </a:extLst>
              </a:tr>
              <a:tr h="166092">
                <a:tc gridSpan="2">
                  <a:txBody>
                    <a:bodyPr/>
                    <a:lstStyle/>
                    <a:p>
                      <a:pPr algn="l" fontAlgn="b"/>
                      <a:r>
                        <a:rPr lang="en-US" sz="1000" b="1" i="0" u="none" strike="noStrike">
                          <a:solidFill>
                            <a:srgbClr val="000000"/>
                          </a:solidFill>
                          <a:effectLst/>
                          <a:latin typeface="Calibri" panose="020F0502020204030204" pitchFamily="34" charset="0"/>
                        </a:rPr>
                        <a:t>Multiple R-squared:  0.8628,</a:t>
                      </a:r>
                    </a:p>
                  </a:txBody>
                  <a:tcPr marL="8305" marR="8305" marT="8305" marB="0"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gridSpan="4">
                  <a:txBody>
                    <a:bodyPr/>
                    <a:lstStyle/>
                    <a:p>
                      <a:pPr algn="l" fontAlgn="b"/>
                      <a:r>
                        <a:rPr lang="en-US" sz="1000" b="1" i="0" u="none" strike="noStrike">
                          <a:solidFill>
                            <a:srgbClr val="000000"/>
                          </a:solidFill>
                          <a:effectLst/>
                          <a:latin typeface="Calibri" panose="020F0502020204030204" pitchFamily="34" charset="0"/>
                        </a:rPr>
                        <a:t>Adjusted R-squared:  0.862</a:t>
                      </a:r>
                    </a:p>
                  </a:txBody>
                  <a:tcPr marL="8305" marR="8305" marT="8305"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51511541"/>
                  </a:ext>
                </a:extLst>
              </a:tr>
              <a:tr h="166092">
                <a:tc gridSpan="3">
                  <a:txBody>
                    <a:bodyPr/>
                    <a:lstStyle/>
                    <a:p>
                      <a:pPr algn="l" fontAlgn="b"/>
                      <a:r>
                        <a:rPr lang="en-US" sz="1000" b="1" i="0" u="none" strike="noStrike" dirty="0">
                          <a:solidFill>
                            <a:srgbClr val="000000"/>
                          </a:solidFill>
                          <a:effectLst/>
                          <a:latin typeface="Calibri" panose="020F0502020204030204" pitchFamily="34" charset="0"/>
                        </a:rPr>
                        <a:t>F-statistic: 1098 on 7 and 1222 DF,  p-value: &lt; 2.2e-16</a:t>
                      </a:r>
                    </a:p>
                  </a:txBody>
                  <a:tcPr marL="8305" marR="8305" marT="830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000" b="1" i="0" u="none" strike="noStrike">
                          <a:solidFill>
                            <a:srgbClr val="000000"/>
                          </a:solidFill>
                          <a:effectLst/>
                          <a:latin typeface="Calibri" panose="020F0502020204030204" pitchFamily="34" charset="0"/>
                        </a:rPr>
                        <a:t> </a:t>
                      </a:r>
                    </a:p>
                  </a:txBody>
                  <a:tcPr marL="8305" marR="8305" marT="830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a:solidFill>
                            <a:srgbClr val="000000"/>
                          </a:solidFill>
                          <a:effectLst/>
                          <a:latin typeface="Calibri" panose="020F0502020204030204" pitchFamily="34" charset="0"/>
                        </a:rPr>
                        <a:t> </a:t>
                      </a:r>
                    </a:p>
                  </a:txBody>
                  <a:tcPr marL="8305" marR="8305" marT="830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8305" marR="8305" marT="830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1985534"/>
                  </a:ext>
                </a:extLst>
              </a:tr>
            </a:tbl>
          </a:graphicData>
        </a:graphic>
      </p:graphicFrame>
    </p:spTree>
    <p:extLst>
      <p:ext uri="{BB962C8B-B14F-4D97-AF65-F5344CB8AC3E}">
        <p14:creationId xmlns:p14="http://schemas.microsoft.com/office/powerpoint/2010/main" val="3124323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0B582-0454-422B-D1D5-49F42AEB2525}"/>
              </a:ext>
            </a:extLst>
          </p:cNvPr>
          <p:cNvSpPr>
            <a:spLocks noGrp="1"/>
          </p:cNvSpPr>
          <p:nvPr>
            <p:ph type="title"/>
          </p:nvPr>
        </p:nvSpPr>
        <p:spPr/>
        <p:txBody>
          <a:bodyPr/>
          <a:lstStyle/>
          <a:p>
            <a:r>
              <a:rPr lang="en-US" dirty="0"/>
              <a:t>Multiple Regression Model Plot</a:t>
            </a:r>
          </a:p>
        </p:txBody>
      </p:sp>
      <p:pic>
        <p:nvPicPr>
          <p:cNvPr id="5" name="Content Placeholder 4">
            <a:extLst>
              <a:ext uri="{FF2B5EF4-FFF2-40B4-BE49-F238E27FC236}">
                <a16:creationId xmlns:a16="http://schemas.microsoft.com/office/drawing/2014/main" id="{29F0B4EF-CC89-EC96-C950-1929278C7F0F}"/>
              </a:ext>
            </a:extLst>
          </p:cNvPr>
          <p:cNvPicPr>
            <a:picLocks noGrp="1" noChangeAspect="1"/>
          </p:cNvPicPr>
          <p:nvPr>
            <p:ph idx="1"/>
          </p:nvPr>
        </p:nvPicPr>
        <p:blipFill>
          <a:blip r:embed="rId2"/>
          <a:stretch>
            <a:fillRect/>
          </a:stretch>
        </p:blipFill>
        <p:spPr>
          <a:xfrm>
            <a:off x="1404594" y="1917372"/>
            <a:ext cx="9351390" cy="4805329"/>
          </a:xfrm>
        </p:spPr>
      </p:pic>
    </p:spTree>
    <p:extLst>
      <p:ext uri="{BB962C8B-B14F-4D97-AF65-F5344CB8AC3E}">
        <p14:creationId xmlns:p14="http://schemas.microsoft.com/office/powerpoint/2010/main" val="27347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08379-38B9-F54D-AE90-7A87E39858E2}"/>
              </a:ext>
            </a:extLst>
          </p:cNvPr>
          <p:cNvSpPr>
            <a:spLocks noGrp="1"/>
          </p:cNvSpPr>
          <p:nvPr>
            <p:ph type="title"/>
          </p:nvPr>
        </p:nvSpPr>
        <p:spPr/>
        <p:txBody>
          <a:bodyPr/>
          <a:lstStyle/>
          <a:p>
            <a:r>
              <a:rPr lang="en-US" dirty="0"/>
              <a:t>Multiple Regression Model(Fixed Effect)</a:t>
            </a:r>
          </a:p>
        </p:txBody>
      </p:sp>
      <p:sp>
        <p:nvSpPr>
          <p:cNvPr id="8" name="Rectangle 7">
            <a:extLst>
              <a:ext uri="{FF2B5EF4-FFF2-40B4-BE49-F238E27FC236}">
                <a16:creationId xmlns:a16="http://schemas.microsoft.com/office/drawing/2014/main" id="{82B6B1D6-BBB5-37B4-DA02-77A63ED30381}"/>
              </a:ext>
            </a:extLst>
          </p:cNvPr>
          <p:cNvSpPr/>
          <p:nvPr/>
        </p:nvSpPr>
        <p:spPr>
          <a:xfrm>
            <a:off x="3082565" y="1903871"/>
            <a:ext cx="5561814" cy="4657185"/>
          </a:xfrm>
          <a:prstGeom prst="rect">
            <a:avLst/>
          </a:prstGeom>
          <a:solidFill>
            <a:schemeClr val="accent3">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6">
            <a:extLst>
              <a:ext uri="{FF2B5EF4-FFF2-40B4-BE49-F238E27FC236}">
                <a16:creationId xmlns:a16="http://schemas.microsoft.com/office/drawing/2014/main" id="{73A592F4-497B-7FBB-BAB1-E6449F40C36A}"/>
              </a:ext>
            </a:extLst>
          </p:cNvPr>
          <p:cNvGraphicFramePr>
            <a:graphicFrameLocks noGrp="1"/>
          </p:cNvGraphicFramePr>
          <p:nvPr>
            <p:ph idx="1"/>
            <p:extLst>
              <p:ext uri="{D42A27DB-BD31-4B8C-83A1-F6EECF244321}">
                <p14:modId xmlns:p14="http://schemas.microsoft.com/office/powerpoint/2010/main" val="1301821755"/>
              </p:ext>
            </p:extLst>
          </p:nvPr>
        </p:nvGraphicFramePr>
        <p:xfrm>
          <a:off x="3415570" y="2153037"/>
          <a:ext cx="4942904" cy="3826776"/>
        </p:xfrm>
        <a:graphic>
          <a:graphicData uri="http://schemas.openxmlformats.org/drawingml/2006/table">
            <a:tbl>
              <a:tblPr/>
              <a:tblGrid>
                <a:gridCol w="1605115">
                  <a:extLst>
                    <a:ext uri="{9D8B030D-6E8A-4147-A177-3AD203B41FA5}">
                      <a16:colId xmlns:a16="http://schemas.microsoft.com/office/drawing/2014/main" val="2800433750"/>
                    </a:ext>
                  </a:extLst>
                </a:gridCol>
                <a:gridCol w="871652">
                  <a:extLst>
                    <a:ext uri="{9D8B030D-6E8A-4147-A177-3AD203B41FA5}">
                      <a16:colId xmlns:a16="http://schemas.microsoft.com/office/drawing/2014/main" val="2172183705"/>
                    </a:ext>
                  </a:extLst>
                </a:gridCol>
                <a:gridCol w="542125">
                  <a:extLst>
                    <a:ext uri="{9D8B030D-6E8A-4147-A177-3AD203B41FA5}">
                      <a16:colId xmlns:a16="http://schemas.microsoft.com/office/drawing/2014/main" val="1890267966"/>
                    </a:ext>
                  </a:extLst>
                </a:gridCol>
                <a:gridCol w="510235">
                  <a:extLst>
                    <a:ext uri="{9D8B030D-6E8A-4147-A177-3AD203B41FA5}">
                      <a16:colId xmlns:a16="http://schemas.microsoft.com/office/drawing/2014/main" val="2371755656"/>
                    </a:ext>
                  </a:extLst>
                </a:gridCol>
                <a:gridCol w="542125">
                  <a:extLst>
                    <a:ext uri="{9D8B030D-6E8A-4147-A177-3AD203B41FA5}">
                      <a16:colId xmlns:a16="http://schemas.microsoft.com/office/drawing/2014/main" val="3890517219"/>
                    </a:ext>
                  </a:extLst>
                </a:gridCol>
                <a:gridCol w="871652">
                  <a:extLst>
                    <a:ext uri="{9D8B030D-6E8A-4147-A177-3AD203B41FA5}">
                      <a16:colId xmlns:a16="http://schemas.microsoft.com/office/drawing/2014/main" val="650911464"/>
                    </a:ext>
                  </a:extLst>
                </a:gridCol>
              </a:tblGrid>
              <a:tr h="159449">
                <a:tc>
                  <a:txBody>
                    <a:bodyPr/>
                    <a:lstStyle/>
                    <a:p>
                      <a:pPr algn="l" fontAlgn="b"/>
                      <a:r>
                        <a:rPr lang="en-US" sz="900" b="1" i="0" u="none" strike="noStrike">
                          <a:solidFill>
                            <a:srgbClr val="000000"/>
                          </a:solidFill>
                          <a:effectLst/>
                          <a:latin typeface="Calibri" panose="020F0502020204030204" pitchFamily="34" charset="0"/>
                        </a:rPr>
                        <a:t>Call:</a:t>
                      </a: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1218971"/>
                  </a:ext>
                </a:extLst>
              </a:tr>
              <a:tr h="159449">
                <a:tc gridSpan="6">
                  <a:txBody>
                    <a:bodyPr/>
                    <a:lstStyle/>
                    <a:p>
                      <a:pPr algn="ctr" fontAlgn="b"/>
                      <a:r>
                        <a:rPr lang="en-US" sz="900" b="0" i="0" u="none" strike="noStrike" dirty="0">
                          <a:solidFill>
                            <a:srgbClr val="000000"/>
                          </a:solidFill>
                          <a:effectLst/>
                          <a:latin typeface="Calibri" panose="020F0502020204030204" pitchFamily="34" charset="0"/>
                        </a:rPr>
                        <a:t>lm(formula = HappinessScore ~ Economy_GDP_per_Capita + Family +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31379174"/>
                  </a:ext>
                </a:extLst>
              </a:tr>
              <a:tr h="159449">
                <a:tc gridSpan="6">
                  <a:txBody>
                    <a:bodyPr/>
                    <a:lstStyle/>
                    <a:p>
                      <a:pPr algn="ctr" fontAlgn="b"/>
                      <a:r>
                        <a:rPr lang="en-US" sz="900" b="0" i="0" u="none" strike="noStrike">
                          <a:solidFill>
                            <a:srgbClr val="000000"/>
                          </a:solidFill>
                          <a:effectLst/>
                          <a:latin typeface="Calibri" panose="020F0502020204030204" pitchFamily="34" charset="0"/>
                        </a:rPr>
                        <a:t>HealthLifeExpectancy + Freedom + TrustGovernment_Corruption +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78796973"/>
                  </a:ext>
                </a:extLst>
              </a:tr>
              <a:tr h="159449">
                <a:tc gridSpan="6">
                  <a:txBody>
                    <a:bodyPr/>
                    <a:lstStyle/>
                    <a:p>
                      <a:pPr algn="ctr" fontAlgn="b"/>
                      <a:r>
                        <a:rPr lang="en-US" sz="900" b="0" i="0" u="none" strike="noStrike" dirty="0">
                          <a:solidFill>
                            <a:srgbClr val="000000"/>
                          </a:solidFill>
                          <a:effectLst/>
                          <a:latin typeface="Calibri" panose="020F0502020204030204" pitchFamily="34" charset="0"/>
                        </a:rPr>
                        <a:t>Year - 1, data = WHR_1_Dummy)</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117516935"/>
                  </a:ext>
                </a:extLst>
              </a:tr>
              <a:tr h="159449">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56180126"/>
                  </a:ext>
                </a:extLst>
              </a:tr>
              <a:tr h="159449">
                <a:tc>
                  <a:txBody>
                    <a:bodyPr/>
                    <a:lstStyle/>
                    <a:p>
                      <a:pPr algn="l" fontAlgn="b"/>
                      <a:r>
                        <a:rPr lang="en-US" sz="900" b="1" i="0" u="none" strike="noStrike">
                          <a:solidFill>
                            <a:srgbClr val="000000"/>
                          </a:solidFill>
                          <a:effectLst/>
                          <a:latin typeface="Calibri" panose="020F0502020204030204" pitchFamily="34" charset="0"/>
                        </a:rPr>
                        <a:t>Residuals:</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48758897"/>
                  </a:ext>
                </a:extLst>
              </a:tr>
              <a:tr h="159449">
                <a:tc>
                  <a:txBody>
                    <a:bodyPr/>
                    <a:lstStyle/>
                    <a:p>
                      <a:pPr algn="l" fontAlgn="b"/>
                      <a:r>
                        <a:rPr lang="en-US" sz="900" b="1" i="0" u="none" strike="noStrike">
                          <a:solidFill>
                            <a:srgbClr val="000000"/>
                          </a:solidFill>
                          <a:effectLst/>
                          <a:latin typeface="Calibri" panose="020F0502020204030204" pitchFamily="34" charset="0"/>
                        </a:rPr>
                        <a:t>Min</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1Q</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Median</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3Q</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Max</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628750892"/>
                  </a:ext>
                </a:extLst>
              </a:tr>
              <a:tr h="159449">
                <a:tc>
                  <a:txBody>
                    <a:bodyPr/>
                    <a:lstStyle/>
                    <a:p>
                      <a:pPr algn="l" fontAlgn="b"/>
                      <a:r>
                        <a:rPr lang="en-US" sz="900" b="0" i="0" u="none" strike="noStrike">
                          <a:solidFill>
                            <a:srgbClr val="000000"/>
                          </a:solidFill>
                          <a:effectLst/>
                          <a:latin typeface="Calibri" panose="020F0502020204030204" pitchFamily="34" charset="0"/>
                        </a:rPr>
                        <a:t>-0.079836</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-0.008876</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0.005244</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0.020031</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0.052645</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5678000"/>
                  </a:ext>
                </a:extLst>
              </a:tr>
              <a:tr h="159449">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98921656"/>
                  </a:ext>
                </a:extLst>
              </a:tr>
              <a:tr h="159449">
                <a:tc>
                  <a:txBody>
                    <a:bodyPr/>
                    <a:lstStyle/>
                    <a:p>
                      <a:pPr algn="l" fontAlgn="b"/>
                      <a:r>
                        <a:rPr lang="en-US" sz="900" b="1" i="0" u="none" strike="noStrike" dirty="0">
                          <a:solidFill>
                            <a:srgbClr val="000000"/>
                          </a:solidFill>
                          <a:effectLst/>
                          <a:latin typeface="Calibri" panose="020F0502020204030204" pitchFamily="34" charset="0"/>
                        </a:rPr>
                        <a:t>Coefficients:</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Estimate</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Std. Error</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t value</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Pr(&gt;|t|)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124998"/>
                  </a:ext>
                </a:extLst>
              </a:tr>
              <a:tr h="159449">
                <a:tc>
                  <a:txBody>
                    <a:bodyPr/>
                    <a:lstStyle/>
                    <a:p>
                      <a:pPr algn="l" fontAlgn="b"/>
                      <a:r>
                        <a:rPr lang="en-US" sz="900" b="1" i="0" u="none" strike="noStrike" dirty="0">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16465181"/>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Family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1.56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21.118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'&lt; 2e-16'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4137212"/>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GDP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0.88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19.527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'&lt; 2e-16'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8294350"/>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Freedom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1.79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11.583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'&lt; 2e-16'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77646407"/>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HealthLifeExpectancy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0.01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-18.183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'&lt; 2e-16'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26587587"/>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Corruption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0.13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-4.109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4.23E-05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17220766"/>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Generosity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1.23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0.16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7.607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5.59E-14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1327485"/>
                  </a:ext>
                </a:extLst>
              </a:tr>
              <a:tr h="159449">
                <a:tc>
                  <a:txBody>
                    <a:bodyPr/>
                    <a:lstStyle/>
                    <a:p>
                      <a:pPr algn="l" fontAlgn="b"/>
                      <a:r>
                        <a:rPr lang="en-US" sz="900" b="1" i="0" u="none" strike="noStrike" kern="1200" dirty="0">
                          <a:solidFill>
                            <a:srgbClr val="000000"/>
                          </a:solidFill>
                          <a:effectLst/>
                          <a:latin typeface="Calibri" panose="020F0502020204030204" pitchFamily="34" charset="0"/>
                          <a:ea typeface="+mn-ea"/>
                          <a:cs typeface="+mn-cs"/>
                        </a:rPr>
                        <a:t>Year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a:solidFill>
                            <a:srgbClr val="000000"/>
                          </a:solidFill>
                          <a:effectLst/>
                          <a:latin typeface="Calibri" panose="020F0502020204030204" pitchFamily="34" charset="0"/>
                          <a:ea typeface="+mn-ea"/>
                          <a:cs typeface="+mn-cs"/>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1" i="0" u="none" strike="noStrike" kern="1200" dirty="0">
                          <a:solidFill>
                            <a:srgbClr val="000000"/>
                          </a:solidFill>
                          <a:effectLst/>
                          <a:latin typeface="Calibri" panose="020F0502020204030204" pitchFamily="34" charset="0"/>
                          <a:ea typeface="+mn-ea"/>
                          <a:cs typeface="+mn-cs"/>
                        </a:rPr>
                        <a:t>24.008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'&lt; 2e-16'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kern="1200">
                          <a:solidFill>
                            <a:srgbClr val="000000"/>
                          </a:solidFill>
                          <a:effectLst/>
                          <a:latin typeface="Calibri" panose="020F0502020204030204" pitchFamily="34" charset="0"/>
                          <a:ea typeface="+mn-ea"/>
                          <a:cs typeface="+mn-cs"/>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7586003"/>
                  </a:ext>
                </a:extLst>
              </a:tr>
              <a:tr h="159449">
                <a:tc>
                  <a:txBody>
                    <a:bodyPr/>
                    <a:lstStyle/>
                    <a:p>
                      <a:pPr algn="l" fontAlgn="b"/>
                      <a:endParaRPr lang="en-US" sz="900" b="1" i="0" u="none" strike="noStrike" kern="1200" dirty="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US" sz="900" b="1" i="0" u="none" strike="noStrike" kern="1200" dirty="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US" sz="900" b="1" i="0" u="none" strike="noStrike" kern="120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US" sz="900" b="1" i="0" u="none" strike="noStrike" kern="120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kern="120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1" i="0" u="none" strike="noStrike" kern="1200" dirty="0">
                        <a:solidFill>
                          <a:srgbClr val="000000"/>
                        </a:solidFill>
                        <a:effectLst/>
                        <a:latin typeface="Calibri" panose="020F0502020204030204" pitchFamily="34" charset="0"/>
                        <a:ea typeface="+mn-ea"/>
                        <a:cs typeface="+mn-cs"/>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0440809"/>
                  </a:ext>
                </a:extLst>
              </a:tr>
              <a:tr h="159449">
                <a:tc gridSpan="4">
                  <a:txBody>
                    <a:bodyPr/>
                    <a:lstStyle/>
                    <a:p>
                      <a:pPr algn="l" fontAlgn="b"/>
                      <a:r>
                        <a:rPr lang="fr-FR" sz="900" b="1" i="0" u="none" strike="noStrike">
                          <a:solidFill>
                            <a:srgbClr val="000000"/>
                          </a:solidFill>
                          <a:effectLst/>
                          <a:latin typeface="Calibri" panose="020F0502020204030204" pitchFamily="34" charset="0"/>
                        </a:rPr>
                        <a:t>Signif. codes:  0 ‘***’ 0.001 ‘**’ 0.01 ‘*’ 0.05 ‘.’ 0.1 ‘ ’ 1</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63818813"/>
                  </a:ext>
                </a:extLst>
              </a:tr>
              <a:tr h="159449">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7972" marR="7972" marT="797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70999433"/>
                  </a:ext>
                </a:extLst>
              </a:tr>
              <a:tr h="159449">
                <a:tc gridSpan="4">
                  <a:txBody>
                    <a:bodyPr/>
                    <a:lstStyle/>
                    <a:p>
                      <a:pPr algn="l" fontAlgn="b"/>
                      <a:r>
                        <a:rPr lang="en-US" sz="900" b="1" i="0" u="none" strike="noStrike" dirty="0">
                          <a:solidFill>
                            <a:srgbClr val="000000"/>
                          </a:solidFill>
                          <a:effectLst/>
                          <a:latin typeface="Calibri" panose="020F0502020204030204" pitchFamily="34" charset="0"/>
                        </a:rPr>
                        <a:t>Residual standard error: 0.6752  on 1223 degrees of freedom</a:t>
                      </a:r>
                    </a:p>
                  </a:txBody>
                  <a:tcPr marL="7972" marR="7972" marT="7972"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99089924"/>
                  </a:ext>
                </a:extLst>
              </a:tr>
              <a:tr h="159449">
                <a:tc gridSpan="2">
                  <a:txBody>
                    <a:bodyPr/>
                    <a:lstStyle/>
                    <a:p>
                      <a:pPr algn="l" fontAlgn="b"/>
                      <a:r>
                        <a:rPr lang="en-US" sz="900" b="1" i="0" u="none" strike="noStrike" dirty="0">
                          <a:solidFill>
                            <a:srgbClr val="000000"/>
                          </a:solidFill>
                          <a:effectLst/>
                          <a:latin typeface="Calibri" panose="020F0502020204030204" pitchFamily="34" charset="0"/>
                        </a:rPr>
                        <a:t>Multiple R-squared:  0.9852,</a:t>
                      </a:r>
                    </a:p>
                  </a:txBody>
                  <a:tcPr marL="7972" marR="7972" marT="7972" marB="0" anchor="b">
                    <a:lnL w="635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gridSpan="3">
                  <a:txBody>
                    <a:bodyPr/>
                    <a:lstStyle/>
                    <a:p>
                      <a:pPr algn="l" fontAlgn="b"/>
                      <a:r>
                        <a:rPr lang="en-US" sz="900" b="1" i="0" u="none" strike="noStrike" dirty="0">
                          <a:solidFill>
                            <a:srgbClr val="000000"/>
                          </a:solidFill>
                          <a:effectLst/>
                          <a:latin typeface="Calibri" panose="020F0502020204030204" pitchFamily="34" charset="0"/>
                        </a:rPr>
                        <a:t>Adjusted R-squared:  0.9852</a:t>
                      </a:r>
                    </a:p>
                  </a:txBody>
                  <a:tcPr marL="7972" marR="7972" marT="7972" marB="0" anchor="b">
                    <a:lnL>
                      <a:noFill/>
                    </a:lnL>
                    <a:lnR w="6350" cap="flat" cmpd="sng" algn="ctr">
                      <a:solidFill>
                        <a:srgbClr val="000000"/>
                      </a:solidFill>
                      <a:prstDash val="solid"/>
                      <a:round/>
                      <a:headEnd type="none" w="med" len="med"/>
                      <a:tailEnd type="none" w="med" len="med"/>
                    </a:lnR>
                    <a:lnT>
                      <a:noFill/>
                    </a:lnT>
                    <a:lnB>
                      <a:noFill/>
                    </a:lnB>
                  </a:tcPr>
                </a:tc>
                <a:tc hMerge="1">
                  <a:txBody>
                    <a:bodyPr/>
                    <a:lstStyle/>
                    <a:p>
                      <a:endParaRPr lang="en-US"/>
                    </a:p>
                  </a:txBody>
                  <a:tcPr/>
                </a:tc>
                <a:tc h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124134861"/>
                  </a:ext>
                </a:extLst>
              </a:tr>
              <a:tr h="159449">
                <a:tc gridSpan="3">
                  <a:txBody>
                    <a:bodyPr/>
                    <a:lstStyle/>
                    <a:p>
                      <a:pPr algn="l" fontAlgn="b"/>
                      <a:r>
                        <a:rPr lang="en-US" sz="900" b="1" i="0" u="none" strike="noStrike" dirty="0">
                          <a:solidFill>
                            <a:srgbClr val="000000"/>
                          </a:solidFill>
                          <a:effectLst/>
                          <a:latin typeface="Calibri" panose="020F0502020204030204" pitchFamily="34" charset="0"/>
                        </a:rPr>
                        <a:t>F-statistic:  1.167e+04 on 7 and 1223 DF,  p-value: &lt; 2.2e-16</a:t>
                      </a:r>
                    </a:p>
                  </a:txBody>
                  <a:tcPr marL="7972" marR="7972" marT="7972"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1" i="0" u="none" strike="noStrike">
                          <a:solidFill>
                            <a:srgbClr val="000000"/>
                          </a:solidFill>
                          <a:effectLst/>
                          <a:latin typeface="Calibri" panose="020F0502020204030204" pitchFamily="34" charset="0"/>
                        </a:rPr>
                        <a:t> </a:t>
                      </a:r>
                    </a:p>
                  </a:txBody>
                  <a:tcPr marL="7972" marR="7972" marT="7972"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Calibri" panose="020F0502020204030204" pitchFamily="34" charset="0"/>
                        </a:rPr>
                        <a:t> </a:t>
                      </a:r>
                    </a:p>
                  </a:txBody>
                  <a:tcPr marL="7972" marR="7972" marT="797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33285692"/>
                  </a:ext>
                </a:extLst>
              </a:tr>
            </a:tbl>
          </a:graphicData>
        </a:graphic>
      </p:graphicFrame>
    </p:spTree>
    <p:extLst>
      <p:ext uri="{BB962C8B-B14F-4D97-AF65-F5344CB8AC3E}">
        <p14:creationId xmlns:p14="http://schemas.microsoft.com/office/powerpoint/2010/main" val="808674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E6AAE-6534-F7C1-7A85-D728475C3FBC}"/>
              </a:ext>
            </a:extLst>
          </p:cNvPr>
          <p:cNvSpPr>
            <a:spLocks noGrp="1"/>
          </p:cNvSpPr>
          <p:nvPr>
            <p:ph type="title"/>
          </p:nvPr>
        </p:nvSpPr>
        <p:spPr/>
        <p:txBody>
          <a:bodyPr/>
          <a:lstStyle/>
          <a:p>
            <a:r>
              <a:rPr lang="en-US" dirty="0"/>
              <a:t>Multiple Regression Plot(Dummy : Year)</a:t>
            </a:r>
          </a:p>
        </p:txBody>
      </p:sp>
      <p:pic>
        <p:nvPicPr>
          <p:cNvPr id="9" name="Picture 8">
            <a:extLst>
              <a:ext uri="{FF2B5EF4-FFF2-40B4-BE49-F238E27FC236}">
                <a16:creationId xmlns:a16="http://schemas.microsoft.com/office/drawing/2014/main" id="{7CA9B388-F7E8-C7D6-4CD7-8DAAA29D63E7}"/>
              </a:ext>
            </a:extLst>
          </p:cNvPr>
          <p:cNvPicPr>
            <a:picLocks noChangeAspect="1"/>
          </p:cNvPicPr>
          <p:nvPr/>
        </p:nvPicPr>
        <p:blipFill>
          <a:blip r:embed="rId2"/>
          <a:stretch>
            <a:fillRect/>
          </a:stretch>
        </p:blipFill>
        <p:spPr>
          <a:xfrm>
            <a:off x="1696824" y="1954565"/>
            <a:ext cx="8935442" cy="4724325"/>
          </a:xfrm>
          <a:prstGeom prst="rect">
            <a:avLst/>
          </a:prstGeom>
        </p:spPr>
      </p:pic>
    </p:spTree>
    <p:extLst>
      <p:ext uri="{BB962C8B-B14F-4D97-AF65-F5344CB8AC3E}">
        <p14:creationId xmlns:p14="http://schemas.microsoft.com/office/powerpoint/2010/main" val="158694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D979D116-9B05-E7AF-DB51-88C0F3BD4F27}"/>
              </a:ext>
            </a:extLst>
          </p:cNvPr>
          <p:cNvSpPr/>
          <p:nvPr/>
        </p:nvSpPr>
        <p:spPr>
          <a:xfrm>
            <a:off x="2450969" y="2055043"/>
            <a:ext cx="7258639" cy="4802957"/>
          </a:xfrm>
          <a:prstGeom prst="rect">
            <a:avLst/>
          </a:prstGeom>
          <a:solidFill>
            <a:schemeClr val="accent3">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8C17F8-4BF3-C940-0B52-07840D925D44}"/>
              </a:ext>
            </a:extLst>
          </p:cNvPr>
          <p:cNvSpPr>
            <a:spLocks noGrp="1"/>
          </p:cNvSpPr>
          <p:nvPr>
            <p:ph type="title"/>
          </p:nvPr>
        </p:nvSpPr>
        <p:spPr/>
        <p:txBody>
          <a:bodyPr/>
          <a:lstStyle/>
          <a:p>
            <a:r>
              <a:rPr lang="en-US" dirty="0"/>
              <a:t>Panel Data Regression Model</a:t>
            </a:r>
          </a:p>
        </p:txBody>
      </p:sp>
      <p:graphicFrame>
        <p:nvGraphicFramePr>
          <p:cNvPr id="14" name="Table 13">
            <a:extLst>
              <a:ext uri="{FF2B5EF4-FFF2-40B4-BE49-F238E27FC236}">
                <a16:creationId xmlns:a16="http://schemas.microsoft.com/office/drawing/2014/main" id="{C094480F-95BA-6F6D-9DA5-964DDDF3B19F}"/>
              </a:ext>
            </a:extLst>
          </p:cNvPr>
          <p:cNvGraphicFramePr>
            <a:graphicFrameLocks noGrp="1"/>
          </p:cNvGraphicFramePr>
          <p:nvPr>
            <p:extLst>
              <p:ext uri="{D42A27DB-BD31-4B8C-83A1-F6EECF244321}">
                <p14:modId xmlns:p14="http://schemas.microsoft.com/office/powerpoint/2010/main" val="1460351834"/>
              </p:ext>
            </p:extLst>
          </p:nvPr>
        </p:nvGraphicFramePr>
        <p:xfrm>
          <a:off x="2614675" y="6010657"/>
          <a:ext cx="6959599" cy="571500"/>
        </p:xfrm>
        <a:graphic>
          <a:graphicData uri="http://schemas.openxmlformats.org/drawingml/2006/table">
            <a:tbl>
              <a:tblPr/>
              <a:tblGrid>
                <a:gridCol w="1020020">
                  <a:extLst>
                    <a:ext uri="{9D8B030D-6E8A-4147-A177-3AD203B41FA5}">
                      <a16:colId xmlns:a16="http://schemas.microsoft.com/office/drawing/2014/main" val="865127771"/>
                    </a:ext>
                  </a:extLst>
                </a:gridCol>
                <a:gridCol w="873225">
                  <a:extLst>
                    <a:ext uri="{9D8B030D-6E8A-4147-A177-3AD203B41FA5}">
                      <a16:colId xmlns:a16="http://schemas.microsoft.com/office/drawing/2014/main" val="1803809057"/>
                    </a:ext>
                  </a:extLst>
                </a:gridCol>
                <a:gridCol w="676045">
                  <a:extLst>
                    <a:ext uri="{9D8B030D-6E8A-4147-A177-3AD203B41FA5}">
                      <a16:colId xmlns:a16="http://schemas.microsoft.com/office/drawing/2014/main" val="1225716886"/>
                    </a:ext>
                  </a:extLst>
                </a:gridCol>
                <a:gridCol w="704213">
                  <a:extLst>
                    <a:ext uri="{9D8B030D-6E8A-4147-A177-3AD203B41FA5}">
                      <a16:colId xmlns:a16="http://schemas.microsoft.com/office/drawing/2014/main" val="193146540"/>
                    </a:ext>
                  </a:extLst>
                </a:gridCol>
                <a:gridCol w="737787">
                  <a:extLst>
                    <a:ext uri="{9D8B030D-6E8A-4147-A177-3AD203B41FA5}">
                      <a16:colId xmlns:a16="http://schemas.microsoft.com/office/drawing/2014/main" val="3716203545"/>
                    </a:ext>
                  </a:extLst>
                </a:gridCol>
                <a:gridCol w="722993">
                  <a:extLst>
                    <a:ext uri="{9D8B030D-6E8A-4147-A177-3AD203B41FA5}">
                      <a16:colId xmlns:a16="http://schemas.microsoft.com/office/drawing/2014/main" val="3738285653"/>
                    </a:ext>
                  </a:extLst>
                </a:gridCol>
                <a:gridCol w="751161">
                  <a:extLst>
                    <a:ext uri="{9D8B030D-6E8A-4147-A177-3AD203B41FA5}">
                      <a16:colId xmlns:a16="http://schemas.microsoft.com/office/drawing/2014/main" val="2719922201"/>
                    </a:ext>
                  </a:extLst>
                </a:gridCol>
                <a:gridCol w="807499">
                  <a:extLst>
                    <a:ext uri="{9D8B030D-6E8A-4147-A177-3AD203B41FA5}">
                      <a16:colId xmlns:a16="http://schemas.microsoft.com/office/drawing/2014/main" val="1394140359"/>
                    </a:ext>
                  </a:extLst>
                </a:gridCol>
                <a:gridCol w="666656">
                  <a:extLst>
                    <a:ext uri="{9D8B030D-6E8A-4147-A177-3AD203B41FA5}">
                      <a16:colId xmlns:a16="http://schemas.microsoft.com/office/drawing/2014/main" val="59635248"/>
                    </a:ext>
                  </a:extLst>
                </a:gridCol>
              </a:tblGrid>
              <a:tr h="190500">
                <a:tc>
                  <a:txBody>
                    <a:bodyPr/>
                    <a:lstStyle/>
                    <a:p>
                      <a:pPr algn="ctr" fontAlgn="b"/>
                      <a:r>
                        <a:rPr lang="en-US" sz="11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2560587"/>
                  </a:ext>
                </a:extLst>
              </a:tr>
              <a:tr h="190500">
                <a:tc>
                  <a:txBody>
                    <a:bodyPr/>
                    <a:lstStyle/>
                    <a:p>
                      <a:pPr algn="ctr" fontAlgn="b"/>
                      <a:r>
                        <a:rPr lang="en-US" sz="1100" b="0" i="0" u="none" strike="noStrike" dirty="0">
                          <a:solidFill>
                            <a:srgbClr val="000000"/>
                          </a:solidFill>
                          <a:effectLst/>
                          <a:latin typeface="Calibri" panose="020F0502020204030204" pitchFamily="34" charset="0"/>
                        </a:rPr>
                        <a:t>-3.1844e-03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3.1844e-03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2.4988e-03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-2.4988-03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-5.2476e-04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5.2476e-04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-6.7290e-04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6.7290e-04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4.1300-03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928250"/>
                  </a:ext>
                </a:extLst>
              </a:tr>
              <a:tr h="190500">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2958258"/>
                  </a:ext>
                </a:extLst>
              </a:tr>
            </a:tbl>
          </a:graphicData>
        </a:graphic>
      </p:graphicFrame>
      <p:graphicFrame>
        <p:nvGraphicFramePr>
          <p:cNvPr id="17" name="Table 16">
            <a:extLst>
              <a:ext uri="{FF2B5EF4-FFF2-40B4-BE49-F238E27FC236}">
                <a16:creationId xmlns:a16="http://schemas.microsoft.com/office/drawing/2014/main" id="{43F607EE-10FA-CD21-B074-2E61723B57A2}"/>
              </a:ext>
            </a:extLst>
          </p:cNvPr>
          <p:cNvGraphicFramePr>
            <a:graphicFrameLocks noGrp="1"/>
          </p:cNvGraphicFramePr>
          <p:nvPr>
            <p:extLst>
              <p:ext uri="{D42A27DB-BD31-4B8C-83A1-F6EECF244321}">
                <p14:modId xmlns:p14="http://schemas.microsoft.com/office/powerpoint/2010/main" val="3332021780"/>
              </p:ext>
            </p:extLst>
          </p:nvPr>
        </p:nvGraphicFramePr>
        <p:xfrm>
          <a:off x="2614675" y="6391657"/>
          <a:ext cx="6959603" cy="381000"/>
        </p:xfrm>
        <a:graphic>
          <a:graphicData uri="http://schemas.openxmlformats.org/drawingml/2006/table">
            <a:tbl>
              <a:tblPr/>
              <a:tblGrid>
                <a:gridCol w="1023576">
                  <a:extLst>
                    <a:ext uri="{9D8B030D-6E8A-4147-A177-3AD203B41FA5}">
                      <a16:colId xmlns:a16="http://schemas.microsoft.com/office/drawing/2014/main" val="2851174482"/>
                    </a:ext>
                  </a:extLst>
                </a:gridCol>
                <a:gridCol w="867761">
                  <a:extLst>
                    <a:ext uri="{9D8B030D-6E8A-4147-A177-3AD203B41FA5}">
                      <a16:colId xmlns:a16="http://schemas.microsoft.com/office/drawing/2014/main" val="247977843"/>
                    </a:ext>
                  </a:extLst>
                </a:gridCol>
                <a:gridCol w="678730">
                  <a:extLst>
                    <a:ext uri="{9D8B030D-6E8A-4147-A177-3AD203B41FA5}">
                      <a16:colId xmlns:a16="http://schemas.microsoft.com/office/drawing/2014/main" val="2990485839"/>
                    </a:ext>
                  </a:extLst>
                </a:gridCol>
                <a:gridCol w="707011">
                  <a:extLst>
                    <a:ext uri="{9D8B030D-6E8A-4147-A177-3AD203B41FA5}">
                      <a16:colId xmlns:a16="http://schemas.microsoft.com/office/drawing/2014/main" val="872981189"/>
                    </a:ext>
                  </a:extLst>
                </a:gridCol>
                <a:gridCol w="735290">
                  <a:extLst>
                    <a:ext uri="{9D8B030D-6E8A-4147-A177-3AD203B41FA5}">
                      <a16:colId xmlns:a16="http://schemas.microsoft.com/office/drawing/2014/main" val="3229033858"/>
                    </a:ext>
                  </a:extLst>
                </a:gridCol>
                <a:gridCol w="725864">
                  <a:extLst>
                    <a:ext uri="{9D8B030D-6E8A-4147-A177-3AD203B41FA5}">
                      <a16:colId xmlns:a16="http://schemas.microsoft.com/office/drawing/2014/main" val="434175031"/>
                    </a:ext>
                  </a:extLst>
                </a:gridCol>
                <a:gridCol w="2221371">
                  <a:extLst>
                    <a:ext uri="{9D8B030D-6E8A-4147-A177-3AD203B41FA5}">
                      <a16:colId xmlns:a16="http://schemas.microsoft.com/office/drawing/2014/main" val="4153895346"/>
                    </a:ext>
                  </a:extLst>
                </a:gridCol>
              </a:tblGrid>
              <a:tr h="190500">
                <a:tc>
                  <a:txBody>
                    <a:bodyPr/>
                    <a:lstStyle/>
                    <a:p>
                      <a:pPr algn="ctr" fontAlgn="b"/>
                      <a:r>
                        <a:rPr lang="en-US" sz="1100" b="0" i="0" u="none" strike="noStrike" dirty="0">
                          <a:solidFill>
                            <a:srgbClr val="000000"/>
                          </a:solidFill>
                          <a:effectLst/>
                          <a:latin typeface="Calibri" panose="020F0502020204030204" pitchFamily="34" charset="0"/>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8614762"/>
                  </a:ext>
                </a:extLst>
              </a:tr>
              <a:tr h="190500">
                <a:tc>
                  <a:txBody>
                    <a:bodyPr/>
                    <a:lstStyle/>
                    <a:p>
                      <a:pPr algn="ctr" fontAlgn="b"/>
                      <a:r>
                        <a:rPr lang="en-US" sz="1100" b="0" i="0" u="none" strike="noStrike" dirty="0">
                          <a:solidFill>
                            <a:srgbClr val="000000"/>
                          </a:solidFill>
                          <a:effectLst/>
                          <a:latin typeface="Calibri" panose="020F0502020204030204" pitchFamily="34" charset="0"/>
                        </a:rPr>
                        <a:t>-4.1300e-03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-1.1320e04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1.1320e-04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8.2579e-05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-8.2579e-05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-2.2160-03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2.2160e-03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4503454"/>
                  </a:ext>
                </a:extLst>
              </a:tr>
            </a:tbl>
          </a:graphicData>
        </a:graphic>
      </p:graphicFrame>
      <p:graphicFrame>
        <p:nvGraphicFramePr>
          <p:cNvPr id="20" name="Table 19">
            <a:extLst>
              <a:ext uri="{FF2B5EF4-FFF2-40B4-BE49-F238E27FC236}">
                <a16:creationId xmlns:a16="http://schemas.microsoft.com/office/drawing/2014/main" id="{82FF2CC1-9CDB-0BF8-7245-5BB49878A9A7}"/>
              </a:ext>
            </a:extLst>
          </p:cNvPr>
          <p:cNvGraphicFramePr>
            <a:graphicFrameLocks noGrp="1"/>
          </p:cNvGraphicFramePr>
          <p:nvPr>
            <p:extLst>
              <p:ext uri="{D42A27DB-BD31-4B8C-83A1-F6EECF244321}">
                <p14:modId xmlns:p14="http://schemas.microsoft.com/office/powerpoint/2010/main" val="3972146505"/>
              </p:ext>
            </p:extLst>
          </p:nvPr>
        </p:nvGraphicFramePr>
        <p:xfrm>
          <a:off x="2617726" y="2200657"/>
          <a:ext cx="6959600" cy="3810000"/>
        </p:xfrm>
        <a:graphic>
          <a:graphicData uri="http://schemas.openxmlformats.org/drawingml/2006/table">
            <a:tbl>
              <a:tblPr/>
              <a:tblGrid>
                <a:gridCol w="1980297">
                  <a:extLst>
                    <a:ext uri="{9D8B030D-6E8A-4147-A177-3AD203B41FA5}">
                      <a16:colId xmlns:a16="http://schemas.microsoft.com/office/drawing/2014/main" val="2504346117"/>
                    </a:ext>
                  </a:extLst>
                </a:gridCol>
                <a:gridCol w="1040925">
                  <a:extLst>
                    <a:ext uri="{9D8B030D-6E8A-4147-A177-3AD203B41FA5}">
                      <a16:colId xmlns:a16="http://schemas.microsoft.com/office/drawing/2014/main" val="525791257"/>
                    </a:ext>
                  </a:extLst>
                </a:gridCol>
                <a:gridCol w="714049">
                  <a:extLst>
                    <a:ext uri="{9D8B030D-6E8A-4147-A177-3AD203B41FA5}">
                      <a16:colId xmlns:a16="http://schemas.microsoft.com/office/drawing/2014/main" val="3837770992"/>
                    </a:ext>
                  </a:extLst>
                </a:gridCol>
                <a:gridCol w="672793">
                  <a:extLst>
                    <a:ext uri="{9D8B030D-6E8A-4147-A177-3AD203B41FA5}">
                      <a16:colId xmlns:a16="http://schemas.microsoft.com/office/drawing/2014/main" val="3185019631"/>
                    </a:ext>
                  </a:extLst>
                </a:gridCol>
                <a:gridCol w="647405">
                  <a:extLst>
                    <a:ext uri="{9D8B030D-6E8A-4147-A177-3AD203B41FA5}">
                      <a16:colId xmlns:a16="http://schemas.microsoft.com/office/drawing/2014/main" val="2364162598"/>
                    </a:ext>
                  </a:extLst>
                </a:gridCol>
                <a:gridCol w="1294809">
                  <a:extLst>
                    <a:ext uri="{9D8B030D-6E8A-4147-A177-3AD203B41FA5}">
                      <a16:colId xmlns:a16="http://schemas.microsoft.com/office/drawing/2014/main" val="3776392302"/>
                    </a:ext>
                  </a:extLst>
                </a:gridCol>
                <a:gridCol w="609322">
                  <a:extLst>
                    <a:ext uri="{9D8B030D-6E8A-4147-A177-3AD203B41FA5}">
                      <a16:colId xmlns:a16="http://schemas.microsoft.com/office/drawing/2014/main" val="4084566208"/>
                    </a:ext>
                  </a:extLst>
                </a:gridCol>
              </a:tblGrid>
              <a:tr h="190500">
                <a:tc>
                  <a:txBody>
                    <a:bodyPr/>
                    <a:lstStyle/>
                    <a:p>
                      <a:pPr algn="l" fontAlgn="b"/>
                      <a:r>
                        <a:rPr lang="en-US" sz="1100" b="1" i="0" u="none" strike="noStrike" dirty="0">
                          <a:solidFill>
                            <a:srgbClr val="000000"/>
                          </a:solidFill>
                          <a:effectLst/>
                          <a:latin typeface="Calibri" panose="020F0502020204030204" pitchFamily="34" charset="0"/>
                        </a:rPr>
                        <a:t>Call:</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2968628"/>
                  </a:ext>
                </a:extLst>
              </a:tr>
              <a:tr h="190500">
                <a:tc gridSpan="7">
                  <a:txBody>
                    <a:bodyPr/>
                    <a:lstStyle/>
                    <a:p>
                      <a:pPr algn="ctr" fontAlgn="b"/>
                      <a:r>
                        <a:rPr lang="en-US" sz="1100" b="1" i="0" u="none" strike="noStrike" dirty="0">
                          <a:solidFill>
                            <a:srgbClr val="000000"/>
                          </a:solidFill>
                          <a:effectLst/>
                          <a:latin typeface="Calibri" panose="020F0502020204030204" pitchFamily="34" charset="0"/>
                        </a:rPr>
                        <a:t>plm(formula = HappinessScore ~ Economy_GDP_per_Capita + WHR_2$Family +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20499812"/>
                  </a:ext>
                </a:extLst>
              </a:tr>
              <a:tr h="190500">
                <a:tc gridSpan="7">
                  <a:txBody>
                    <a:bodyPr/>
                    <a:lstStyle/>
                    <a:p>
                      <a:pPr algn="ctr" fontAlgn="b"/>
                      <a:r>
                        <a:rPr lang="en-US" sz="1100" b="1" i="0" u="none" strike="noStrike">
                          <a:solidFill>
                            <a:srgbClr val="000000"/>
                          </a:solidFill>
                          <a:effectLst/>
                          <a:latin typeface="Calibri" panose="020F0502020204030204" pitchFamily="34" charset="0"/>
                        </a:rPr>
                        <a:t>WHR_2$HealthLifeExpectancy + WHR_2$Freedom + WHR_2$TrustGovernment_Corruption +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948190466"/>
                  </a:ext>
                </a:extLst>
              </a:tr>
              <a:tr h="190500">
                <a:tc gridSpan="7">
                  <a:txBody>
                    <a:bodyPr/>
                    <a:lstStyle/>
                    <a:p>
                      <a:pPr algn="ctr" fontAlgn="b"/>
                      <a:r>
                        <a:rPr lang="en-US" sz="1100" b="1" i="0" u="none" strike="noStrike">
                          <a:solidFill>
                            <a:srgbClr val="000000"/>
                          </a:solidFill>
                          <a:effectLst/>
                          <a:latin typeface="Calibri" panose="020F0502020204030204" pitchFamily="34" charset="0"/>
                        </a:rPr>
                        <a:t>WHR_2$Generosity, data = WHR_2, effect = "twoways", model = "within",index = c("Year"))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63683678"/>
                  </a:ext>
                </a:extLst>
              </a:tr>
              <a:tr h="190500">
                <a:tc>
                  <a:txBody>
                    <a:bodyPr/>
                    <a:lstStyle/>
                    <a:p>
                      <a:pPr algn="ctr"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661116"/>
                  </a:ext>
                </a:extLst>
              </a:tr>
              <a:tr h="190500">
                <a:tc gridSpan="7">
                  <a:txBody>
                    <a:bodyPr/>
                    <a:lstStyle/>
                    <a:p>
                      <a:pPr algn="ctr" fontAlgn="b"/>
                      <a:r>
                        <a:rPr lang="en-US" sz="1100" b="1" i="0" u="none" strike="noStrike">
                          <a:solidFill>
                            <a:srgbClr val="000000"/>
                          </a:solidFill>
                          <a:effectLst/>
                          <a:latin typeface="Calibri" panose="020F0502020204030204" pitchFamily="34" charset="0"/>
                        </a:rPr>
                        <a:t>Balanced Panel: n = 8, T = 2, N = 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39259834"/>
                  </a:ext>
                </a:extLst>
              </a:tr>
              <a:tr h="190500">
                <a:tc>
                  <a:txBody>
                    <a:bodyPr/>
                    <a:lstStyle/>
                    <a:p>
                      <a:pPr algn="l"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56263887"/>
                  </a:ext>
                </a:extLst>
              </a:tr>
              <a:tr h="190500">
                <a:tc gridSpan="2">
                  <a:txBody>
                    <a:bodyPr/>
                    <a:lstStyle/>
                    <a:p>
                      <a:pPr algn="ctr" fontAlgn="b"/>
                      <a:r>
                        <a:rPr lang="en-US" sz="1100" b="1" i="0" u="none" strike="noStrike">
                          <a:solidFill>
                            <a:srgbClr val="000000"/>
                          </a:solidFill>
                          <a:effectLst/>
                          <a:latin typeface="Calibri" panose="020F0502020204030204" pitchFamily="34" charset="0"/>
                        </a:rPr>
                        <a:t>Coefficients: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1" i="0" u="none" strike="noStrike">
                          <a:solidFill>
                            <a:srgbClr val="000000"/>
                          </a:solidFill>
                          <a:effectLst/>
                          <a:latin typeface="Calibri" panose="020F0502020204030204" pitchFamily="34" charset="0"/>
                        </a:rPr>
                        <a:t>Estimate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Std. Error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t value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Pr(&gt;|t|)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595751832"/>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Economy_GDP_per_Capita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2.06908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0.65787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3.1451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0.19598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65255711"/>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Family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13.14296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2.55918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5.1356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0.12243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650102627"/>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HealthLifeExpectancy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0.95194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0.14278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6.6670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0.09478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38847787"/>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 Freedom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-10.20724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2.58321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-3.9514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0.15780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68165717"/>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Trust_Government_Corruption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8.21103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1.26598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6.4859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0.09739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775521357"/>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Generosity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r>
                        <a:rPr lang="en-US" sz="1100" b="0" i="0" u="none" strike="noStrike" dirty="0">
                          <a:solidFill>
                            <a:srgbClr val="000000"/>
                          </a:solidFill>
                          <a:effectLst/>
                          <a:latin typeface="Calibri" panose="020F0502020204030204" pitchFamily="34" charset="0"/>
                        </a:rPr>
                        <a:t>8.89932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1.35273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6.5788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0.09603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76776017"/>
                  </a:ext>
                </a:extLst>
              </a:tr>
              <a:tr h="190500">
                <a:tc>
                  <a:txBody>
                    <a:bodyPr/>
                    <a:lstStyle/>
                    <a:p>
                      <a:pPr algn="l"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086777285"/>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Total Sum of squares: 0.021893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68132271"/>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Residual sum of squares: 7.82e-05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endParaRPr lang="en-US" sz="1100" b="1"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1"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1"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598844716"/>
                  </a:ext>
                </a:extLst>
              </a:tr>
              <a:tr h="190500">
                <a:tc gridSpan="2">
                  <a:txBody>
                    <a:bodyPr/>
                    <a:lstStyle/>
                    <a:p>
                      <a:pPr algn="l" fontAlgn="b"/>
                      <a:r>
                        <a:rPr lang="en-US" sz="1100" b="1" i="0" u="none" strike="noStrike" dirty="0">
                          <a:solidFill>
                            <a:srgbClr val="000000"/>
                          </a:solidFill>
                          <a:effectLst/>
                          <a:latin typeface="Calibri" panose="020F0502020204030204" pitchFamily="34" charset="0"/>
                        </a:rPr>
                        <a:t>R-squared: 0.99643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gridSpan="3">
                  <a:txBody>
                    <a:bodyPr/>
                    <a:lstStyle/>
                    <a:p>
                      <a:pPr algn="ctr" fontAlgn="b"/>
                      <a:r>
                        <a:rPr lang="en-US" sz="1100" b="1" i="0" u="none" strike="noStrike" dirty="0">
                          <a:solidFill>
                            <a:srgbClr val="000000"/>
                          </a:solidFill>
                          <a:effectLst/>
                          <a:latin typeface="Calibri" panose="020F0502020204030204" pitchFamily="34" charset="0"/>
                        </a:rPr>
                        <a:t>Adjusted R-squared:  0.94642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840350452"/>
                  </a:ext>
                </a:extLst>
              </a:tr>
              <a:tr h="190500">
                <a:tc gridSpan="4">
                  <a:txBody>
                    <a:bodyPr/>
                    <a:lstStyle/>
                    <a:p>
                      <a:pPr algn="ctr" fontAlgn="b"/>
                      <a:r>
                        <a:rPr lang="en-US" sz="1100" b="1" i="0" u="none" strike="noStrike" dirty="0">
                          <a:solidFill>
                            <a:srgbClr val="000000"/>
                          </a:solidFill>
                          <a:effectLst/>
                          <a:latin typeface="Calibri" panose="020F0502020204030204" pitchFamily="34" charset="0"/>
                        </a:rPr>
                        <a:t>F-statistic: 46.4941  on 6 and 1 DF, p-value:0.11179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1"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1009789"/>
                  </a:ext>
                </a:extLst>
              </a:tr>
              <a:tr h="190500">
                <a:tc gridSpan="7">
                  <a:txBody>
                    <a:bodyPr/>
                    <a:lstStyle/>
                    <a:p>
                      <a:pPr algn="ctr" fontAlgn="b"/>
                      <a:r>
                        <a:rPr lang="en-US" sz="1100" b="1" i="0" u="none" strike="noStrike" dirty="0">
                          <a:solidFill>
                            <a:srgbClr val="000000"/>
                          </a:solidFill>
                          <a:effectLst/>
                          <a:latin typeface="Calibri" panose="020F0502020204030204" pitchFamily="34" charset="0"/>
                        </a:rPr>
                        <a:t>Residuals: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36524143"/>
                  </a:ext>
                </a:extLst>
              </a:tr>
            </a:tbl>
          </a:graphicData>
        </a:graphic>
      </p:graphicFrame>
    </p:spTree>
    <p:extLst>
      <p:ext uri="{BB962C8B-B14F-4D97-AF65-F5344CB8AC3E}">
        <p14:creationId xmlns:p14="http://schemas.microsoft.com/office/powerpoint/2010/main" val="2630306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79196-C4C6-CE0B-B754-4F61E062F7F4}"/>
              </a:ext>
            </a:extLst>
          </p:cNvPr>
          <p:cNvSpPr>
            <a:spLocks noGrp="1"/>
          </p:cNvSpPr>
          <p:nvPr>
            <p:ph type="title"/>
          </p:nvPr>
        </p:nvSpPr>
        <p:spPr/>
        <p:txBody>
          <a:bodyPr/>
          <a:lstStyle/>
          <a:p>
            <a:r>
              <a:rPr lang="en-US" dirty="0"/>
              <a:t>Panel Plot(Happiness Score&gt;7.5)</a:t>
            </a:r>
          </a:p>
        </p:txBody>
      </p:sp>
      <p:pic>
        <p:nvPicPr>
          <p:cNvPr id="5" name="Content Placeholder 4">
            <a:extLst>
              <a:ext uri="{FF2B5EF4-FFF2-40B4-BE49-F238E27FC236}">
                <a16:creationId xmlns:a16="http://schemas.microsoft.com/office/drawing/2014/main" id="{FD6D60F2-7BBB-36B7-46E8-5579E1C48840}"/>
              </a:ext>
            </a:extLst>
          </p:cNvPr>
          <p:cNvPicPr>
            <a:picLocks noGrp="1" noChangeAspect="1"/>
          </p:cNvPicPr>
          <p:nvPr>
            <p:ph idx="1"/>
          </p:nvPr>
        </p:nvPicPr>
        <p:blipFill>
          <a:blip r:embed="rId2"/>
          <a:stretch>
            <a:fillRect/>
          </a:stretch>
        </p:blipFill>
        <p:spPr>
          <a:xfrm>
            <a:off x="1974252" y="1984860"/>
            <a:ext cx="8583768" cy="4547915"/>
          </a:xfrm>
        </p:spPr>
      </p:pic>
    </p:spTree>
    <p:extLst>
      <p:ext uri="{BB962C8B-B14F-4D97-AF65-F5344CB8AC3E}">
        <p14:creationId xmlns:p14="http://schemas.microsoft.com/office/powerpoint/2010/main" val="248508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AB6C5-82A7-CC3C-CC02-F9577EE123A6}"/>
              </a:ext>
            </a:extLst>
          </p:cNvPr>
          <p:cNvSpPr>
            <a:spLocks noGrp="1"/>
          </p:cNvSpPr>
          <p:nvPr>
            <p:ph type="title"/>
          </p:nvPr>
        </p:nvSpPr>
        <p:spPr/>
        <p:txBody>
          <a:bodyPr/>
          <a:lstStyle/>
          <a:p>
            <a:r>
              <a:rPr lang="en-US" dirty="0"/>
              <a:t>Inference</a:t>
            </a:r>
          </a:p>
        </p:txBody>
      </p:sp>
      <p:sp>
        <p:nvSpPr>
          <p:cNvPr id="3" name="Content Placeholder 2">
            <a:extLst>
              <a:ext uri="{FF2B5EF4-FFF2-40B4-BE49-F238E27FC236}">
                <a16:creationId xmlns:a16="http://schemas.microsoft.com/office/drawing/2014/main" id="{CC09E31B-4B37-340A-3AA4-C1D893F603FF}"/>
              </a:ext>
            </a:extLst>
          </p:cNvPr>
          <p:cNvSpPr>
            <a:spLocks noGrp="1"/>
          </p:cNvSpPr>
          <p:nvPr>
            <p:ph idx="1"/>
          </p:nvPr>
        </p:nvSpPr>
        <p:spPr/>
        <p:txBody>
          <a:bodyPr/>
          <a:lstStyle/>
          <a:p>
            <a:r>
              <a:rPr lang="en-US" dirty="0"/>
              <a:t>The change in time fixed variables year on year will affect the happiness score for every country  for that particular year. </a:t>
            </a:r>
            <a:r>
              <a:rPr lang="en-US" b="1" dirty="0"/>
              <a:t>This proves causal inference.</a:t>
            </a:r>
          </a:p>
          <a:p>
            <a:r>
              <a:rPr lang="en-US" dirty="0"/>
              <a:t>I believe that the first assumption fails as there can be other factors apart from the one’s mentioned in the previous slides which effect the Happiness Score such as Availability of Food or basic health-care.</a:t>
            </a:r>
          </a:p>
        </p:txBody>
      </p:sp>
    </p:spTree>
    <p:extLst>
      <p:ext uri="{BB962C8B-B14F-4D97-AF65-F5344CB8AC3E}">
        <p14:creationId xmlns:p14="http://schemas.microsoft.com/office/powerpoint/2010/main" val="292249157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13ADD-0C04-995C-A64F-41E14EDCAB05}"/>
              </a:ext>
            </a:extLst>
          </p:cNvPr>
          <p:cNvSpPr>
            <a:spLocks noGrp="1"/>
          </p:cNvSpPr>
          <p:nvPr>
            <p:ph type="title"/>
          </p:nvPr>
        </p:nvSpPr>
        <p:spPr>
          <a:xfrm>
            <a:off x="530682" y="456916"/>
            <a:ext cx="9628632" cy="1362113"/>
          </a:xfrm>
        </p:spPr>
        <p:txBody>
          <a:bodyPr/>
          <a:lstStyle/>
          <a:p>
            <a:r>
              <a:rPr lang="en-US" dirty="0"/>
              <a:t>Index</a:t>
            </a:r>
          </a:p>
        </p:txBody>
      </p:sp>
      <p:sp>
        <p:nvSpPr>
          <p:cNvPr id="3" name="Content Placeholder 2">
            <a:extLst>
              <a:ext uri="{FF2B5EF4-FFF2-40B4-BE49-F238E27FC236}">
                <a16:creationId xmlns:a16="http://schemas.microsoft.com/office/drawing/2014/main" id="{4604EF9D-4C45-7A3C-A65A-16565756379A}"/>
              </a:ext>
            </a:extLst>
          </p:cNvPr>
          <p:cNvSpPr>
            <a:spLocks noGrp="1"/>
          </p:cNvSpPr>
          <p:nvPr>
            <p:ph idx="1"/>
          </p:nvPr>
        </p:nvSpPr>
        <p:spPr>
          <a:xfrm>
            <a:off x="466239" y="2190749"/>
            <a:ext cx="4878759" cy="4323173"/>
          </a:xfrm>
        </p:spPr>
        <p:txBody>
          <a:bodyPr>
            <a:noAutofit/>
          </a:bodyPr>
          <a:lstStyle/>
          <a:p>
            <a:r>
              <a:rPr lang="en-US" sz="1400" dirty="0"/>
              <a:t>Research Topic &amp; specific research</a:t>
            </a:r>
          </a:p>
          <a:p>
            <a:r>
              <a:rPr lang="en-US" sz="1400" dirty="0"/>
              <a:t>Relation b/w dataset &amp; background</a:t>
            </a:r>
          </a:p>
          <a:p>
            <a:r>
              <a:rPr lang="en-US" sz="1400" dirty="0"/>
              <a:t>Dataset Background</a:t>
            </a:r>
          </a:p>
          <a:p>
            <a:r>
              <a:rPr lang="en-US" sz="1400" dirty="0"/>
              <a:t>Dataset Variables Explained</a:t>
            </a:r>
          </a:p>
          <a:p>
            <a:r>
              <a:rPr lang="en-US" sz="1400" dirty="0"/>
              <a:t>Relationship between dataset &amp; research question</a:t>
            </a:r>
          </a:p>
          <a:p>
            <a:r>
              <a:rPr lang="en-US" sz="1400" dirty="0"/>
              <a:t>How does World Happiness Report Work?</a:t>
            </a:r>
          </a:p>
          <a:p>
            <a:r>
              <a:rPr lang="en-US" sz="1400" dirty="0"/>
              <a:t>Mean &amp; Standard Deviation values</a:t>
            </a:r>
          </a:p>
          <a:p>
            <a:r>
              <a:rPr lang="en-US" sz="1400" dirty="0"/>
              <a:t>Correlation &amp; Covariance</a:t>
            </a:r>
          </a:p>
          <a:p>
            <a:r>
              <a:rPr lang="en-US" sz="1400" dirty="0"/>
              <a:t>Line Graph</a:t>
            </a:r>
          </a:p>
          <a:p>
            <a:r>
              <a:rPr lang="en-US" sz="1400" dirty="0"/>
              <a:t>Correlation Matrix Plot</a:t>
            </a:r>
          </a:p>
        </p:txBody>
      </p:sp>
      <p:sp>
        <p:nvSpPr>
          <p:cNvPr id="5" name="TextBox 4">
            <a:extLst>
              <a:ext uri="{FF2B5EF4-FFF2-40B4-BE49-F238E27FC236}">
                <a16:creationId xmlns:a16="http://schemas.microsoft.com/office/drawing/2014/main" id="{DA52C57C-4897-72D0-748C-64E8E7FE58A3}"/>
              </a:ext>
            </a:extLst>
          </p:cNvPr>
          <p:cNvSpPr txBox="1"/>
          <p:nvPr/>
        </p:nvSpPr>
        <p:spPr>
          <a:xfrm>
            <a:off x="5451050" y="2190749"/>
            <a:ext cx="6094428" cy="2985433"/>
          </a:xfrm>
          <a:prstGeom prst="rect">
            <a:avLst/>
          </a:prstGeom>
          <a:noFill/>
        </p:spPr>
        <p:txBody>
          <a:bodyPr wrap="square">
            <a:spAutoFit/>
          </a:bodyPr>
          <a:lstStyle/>
          <a:p>
            <a:pPr marL="228600" indent="-228600">
              <a:spcBef>
                <a:spcPts val="1500"/>
              </a:spcBef>
              <a:buFont typeface="Wingdings" panose="05000000000000000000" pitchFamily="2" charset="2"/>
              <a:buChar char="§"/>
            </a:pPr>
            <a:r>
              <a:rPr lang="en-US" sz="1400" dirty="0"/>
              <a:t>Linear Regression</a:t>
            </a:r>
          </a:p>
          <a:p>
            <a:pPr marL="228600" indent="-228600">
              <a:spcBef>
                <a:spcPts val="1500"/>
              </a:spcBef>
              <a:buFont typeface="Wingdings" panose="05000000000000000000" pitchFamily="2" charset="2"/>
              <a:buChar char="§"/>
            </a:pPr>
            <a:r>
              <a:rPr lang="en-US" sz="1400" dirty="0"/>
              <a:t>Multiple Linear Regression</a:t>
            </a:r>
          </a:p>
          <a:p>
            <a:pPr marL="228600" indent="-228600">
              <a:spcBef>
                <a:spcPts val="1500"/>
              </a:spcBef>
              <a:buFont typeface="Wingdings" panose="05000000000000000000" pitchFamily="2" charset="2"/>
              <a:buChar char="§"/>
            </a:pPr>
            <a:r>
              <a:rPr lang="en-US" sz="1400" dirty="0"/>
              <a:t>Panel Data Regression Model</a:t>
            </a:r>
          </a:p>
          <a:p>
            <a:pPr marL="228600" indent="-228600">
              <a:spcBef>
                <a:spcPts val="1500"/>
              </a:spcBef>
              <a:buFont typeface="Wingdings" panose="05000000000000000000" pitchFamily="2" charset="2"/>
              <a:buChar char="§"/>
            </a:pPr>
            <a:r>
              <a:rPr lang="en-US" sz="1400" dirty="0"/>
              <a:t>Inference</a:t>
            </a:r>
          </a:p>
          <a:p>
            <a:pPr marL="228600" indent="-228600">
              <a:spcBef>
                <a:spcPts val="1500"/>
              </a:spcBef>
              <a:buFont typeface="Wingdings" panose="05000000000000000000" pitchFamily="2" charset="2"/>
              <a:buChar char="§"/>
            </a:pPr>
            <a:r>
              <a:rPr lang="en-US" sz="1400" dirty="0"/>
              <a:t>References</a:t>
            </a:r>
          </a:p>
          <a:p>
            <a:endParaRPr lang="en-US" sz="1800" dirty="0"/>
          </a:p>
          <a:p>
            <a:endParaRPr lang="en-US" sz="1800" dirty="0"/>
          </a:p>
          <a:p>
            <a:endParaRPr lang="en-US" sz="1400" dirty="0"/>
          </a:p>
          <a:p>
            <a:endParaRPr lang="en-US" sz="1800" dirty="0"/>
          </a:p>
        </p:txBody>
      </p:sp>
    </p:spTree>
    <p:extLst>
      <p:ext uri="{BB962C8B-B14F-4D97-AF65-F5344CB8AC3E}">
        <p14:creationId xmlns:p14="http://schemas.microsoft.com/office/powerpoint/2010/main" val="284217612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C88EE-D5C1-C243-A9E8-A077866C352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20E893A-B3E5-299C-9282-60E683ABE6DA}"/>
              </a:ext>
            </a:extLst>
          </p:cNvPr>
          <p:cNvSpPr>
            <a:spLocks noGrp="1"/>
          </p:cNvSpPr>
          <p:nvPr>
            <p:ph idx="1"/>
          </p:nvPr>
        </p:nvSpPr>
        <p:spPr/>
        <p:txBody>
          <a:bodyPr/>
          <a:lstStyle/>
          <a:p>
            <a:r>
              <a:rPr lang="en-US" dirty="0">
                <a:hlinkClick r:id="rId2"/>
              </a:rPr>
              <a:t>https-//www.kaggle.com/code/avnika22/world-happiness-report-eda-clustering/notebook</a:t>
            </a:r>
            <a:endParaRPr lang="en-US" dirty="0"/>
          </a:p>
          <a:p>
            <a:r>
              <a:rPr lang="en-US" dirty="0">
                <a:hlinkClick r:id="rId3"/>
              </a:rPr>
              <a:t>https-//worldhappiness.report</a:t>
            </a:r>
            <a:r>
              <a:rPr lang="en-US" dirty="0"/>
              <a:t>  </a:t>
            </a:r>
          </a:p>
        </p:txBody>
      </p:sp>
    </p:spTree>
    <p:extLst>
      <p:ext uri="{BB962C8B-B14F-4D97-AF65-F5344CB8AC3E}">
        <p14:creationId xmlns:p14="http://schemas.microsoft.com/office/powerpoint/2010/main" val="12570413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85098CC-676B-1A7F-7705-12CF23CAE08E}"/>
              </a:ext>
            </a:extLst>
          </p:cNvPr>
          <p:cNvSpPr txBox="1"/>
          <p:nvPr/>
        </p:nvSpPr>
        <p:spPr>
          <a:xfrm>
            <a:off x="1924050" y="3009900"/>
            <a:ext cx="10010775" cy="2215991"/>
          </a:xfrm>
          <a:prstGeom prst="rect">
            <a:avLst/>
          </a:prstGeom>
          <a:noFill/>
        </p:spPr>
        <p:txBody>
          <a:bodyPr wrap="square" rtlCol="0">
            <a:spAutoFit/>
          </a:bodyPr>
          <a:lstStyle/>
          <a:p>
            <a:r>
              <a:rPr lang="en-US" sz="13800" dirty="0"/>
              <a:t>Thank You!</a:t>
            </a:r>
          </a:p>
        </p:txBody>
      </p:sp>
    </p:spTree>
    <p:extLst>
      <p:ext uri="{BB962C8B-B14F-4D97-AF65-F5344CB8AC3E}">
        <p14:creationId xmlns:p14="http://schemas.microsoft.com/office/powerpoint/2010/main" val="208182753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Research Topic &amp; Specific Research Question</a:t>
            </a:r>
          </a:p>
        </p:txBody>
      </p:sp>
      <p:sp>
        <p:nvSpPr>
          <p:cNvPr id="14" name="Content Placeholder 2"/>
          <p:cNvSpPr>
            <a:spLocks noGrp="1"/>
          </p:cNvSpPr>
          <p:nvPr>
            <p:ph idx="1"/>
          </p:nvPr>
        </p:nvSpPr>
        <p:spPr>
          <a:xfrm>
            <a:off x="638355" y="1925045"/>
            <a:ext cx="11257471" cy="4660546"/>
          </a:xfrm>
        </p:spPr>
        <p:txBody>
          <a:bodyPr/>
          <a:lstStyle/>
          <a:p>
            <a:r>
              <a:rPr lang="en-US" dirty="0"/>
              <a:t>In the current era “Happiness” is a driving factor behind many of our actions throughout the life. Evidently it is highly important to understand the factors behind Happiness score and what causes an increase or decrease in a country’s overall happiness level.</a:t>
            </a:r>
          </a:p>
          <a:p>
            <a:r>
              <a:rPr lang="en-US" dirty="0"/>
              <a:t>The research paper is focused on World Happiness Report which is a publication of Sustainable Developments Solution Network powered by Gallup World Poll Data. It is generated every year with countries across the globe.</a:t>
            </a:r>
          </a:p>
          <a:p>
            <a:r>
              <a:rPr lang="en-US" dirty="0"/>
              <a:t>Through this, I intend to find causal relationships between the Happiness score and other socio-economic factors which affects this value. By doing so, I’ll be able to pin-point the highly corelated variables which effects Happiness Score.</a:t>
            </a:r>
          </a:p>
          <a:p>
            <a:endParaRPr lang="en-US" dirty="0"/>
          </a:p>
          <a:p>
            <a:endParaRPr lang="en-US" dirty="0"/>
          </a:p>
        </p:txBody>
      </p:sp>
    </p:spTree>
    <p:extLst>
      <p:ext uri="{BB962C8B-B14F-4D97-AF65-F5344CB8AC3E}">
        <p14:creationId xmlns:p14="http://schemas.microsoft.com/office/powerpoint/2010/main" val="144035568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57F6B-B67D-4D3D-6860-58EDFF994467}"/>
              </a:ext>
            </a:extLst>
          </p:cNvPr>
          <p:cNvSpPr>
            <a:spLocks noGrp="1"/>
          </p:cNvSpPr>
          <p:nvPr>
            <p:ph type="title"/>
          </p:nvPr>
        </p:nvSpPr>
        <p:spPr/>
        <p:txBody>
          <a:bodyPr/>
          <a:lstStyle/>
          <a:p>
            <a:r>
              <a:rPr lang="en-US" dirty="0"/>
              <a:t>Relation between dataset &amp; research question</a:t>
            </a:r>
          </a:p>
        </p:txBody>
      </p:sp>
      <p:sp>
        <p:nvSpPr>
          <p:cNvPr id="3" name="Content Placeholder 2">
            <a:extLst>
              <a:ext uri="{FF2B5EF4-FFF2-40B4-BE49-F238E27FC236}">
                <a16:creationId xmlns:a16="http://schemas.microsoft.com/office/drawing/2014/main" id="{A8713E9C-75D1-091A-2730-F868D1113186}"/>
              </a:ext>
            </a:extLst>
          </p:cNvPr>
          <p:cNvSpPr>
            <a:spLocks noGrp="1"/>
          </p:cNvSpPr>
          <p:nvPr>
            <p:ph idx="1"/>
          </p:nvPr>
        </p:nvSpPr>
        <p:spPr/>
        <p:txBody>
          <a:bodyPr/>
          <a:lstStyle/>
          <a:p>
            <a:r>
              <a:rPr lang="en-US" dirty="0"/>
              <a:t>The variables mentioned in the previous slide are used by the “</a:t>
            </a:r>
            <a:r>
              <a:rPr lang="en-US" b="0" i="0" dirty="0">
                <a:solidFill>
                  <a:srgbClr val="303030"/>
                </a:solidFill>
                <a:effectLst/>
                <a:latin typeface="-apple-system"/>
              </a:rPr>
              <a:t>Sustainable Development Solutions Network</a:t>
            </a:r>
            <a:r>
              <a:rPr lang="en-US" dirty="0"/>
              <a:t>” to generate a Happiness Score for a given country in a said year. To understand what factors should be focused upon to increase one’s Happiness Score we need to understand the degree of causality between these variables and Happiness Score.</a:t>
            </a:r>
          </a:p>
          <a:p>
            <a:r>
              <a:rPr lang="en-US" dirty="0"/>
              <a:t>And as the factors present in the dataset do affect the Happiness Score it is correlated with certain factors of our dataset. </a:t>
            </a:r>
          </a:p>
          <a:p>
            <a:pPr marL="0" indent="0">
              <a:buNone/>
            </a:pPr>
            <a:endParaRPr lang="en-US" dirty="0"/>
          </a:p>
          <a:p>
            <a:endParaRPr lang="en-US" dirty="0"/>
          </a:p>
        </p:txBody>
      </p:sp>
    </p:spTree>
    <p:extLst>
      <p:ext uri="{BB962C8B-B14F-4D97-AF65-F5344CB8AC3E}">
        <p14:creationId xmlns:p14="http://schemas.microsoft.com/office/powerpoint/2010/main" val="172143076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Dataset Background</a:t>
            </a:r>
          </a:p>
        </p:txBody>
      </p:sp>
      <p:sp>
        <p:nvSpPr>
          <p:cNvPr id="14" name="Content Placeholder 2"/>
          <p:cNvSpPr>
            <a:spLocks noGrp="1"/>
          </p:cNvSpPr>
          <p:nvPr>
            <p:ph idx="1"/>
          </p:nvPr>
        </p:nvSpPr>
        <p:spPr/>
        <p:txBody>
          <a:bodyPr>
            <a:normAutofit lnSpcReduction="10000"/>
          </a:bodyPr>
          <a:lstStyle/>
          <a:p>
            <a:r>
              <a:rPr lang="en-US" b="0" i="0" dirty="0">
                <a:solidFill>
                  <a:srgbClr val="303030"/>
                </a:solidFill>
                <a:effectLst/>
                <a:latin typeface="-apple-system"/>
              </a:rPr>
              <a:t>The World Happiness Report is a publication of the Sustainable Development Solutions Network, powered by the Gallup World Poll data.</a:t>
            </a:r>
            <a:endParaRPr lang="en-US" dirty="0"/>
          </a:p>
          <a:p>
            <a:r>
              <a:rPr lang="en-US" dirty="0"/>
              <a:t>Dataset contains 1232 entries</a:t>
            </a:r>
          </a:p>
          <a:p>
            <a:r>
              <a:rPr lang="en-US" dirty="0"/>
              <a:t>Contains 11 variables</a:t>
            </a:r>
          </a:p>
          <a:p>
            <a:r>
              <a:rPr lang="en-US" dirty="0"/>
              <a:t>Research is primarily centered around Happiness Score (Dependent Variable)</a:t>
            </a:r>
          </a:p>
          <a:p>
            <a:r>
              <a:rPr lang="en-US" dirty="0"/>
              <a:t>Contains independent variables such as Year, Country, GDP, Family Support, Life Expectancy, Government Corruption Score, Generosity and Dystopia Residual Value</a:t>
            </a:r>
          </a:p>
          <a:p>
            <a:r>
              <a:rPr lang="en-US" dirty="0"/>
              <a:t>Apart from Country(Factor) other variables are double type </a:t>
            </a:r>
          </a:p>
          <a:p>
            <a:endParaRPr lang="en-US" dirty="0"/>
          </a:p>
        </p:txBody>
      </p:sp>
    </p:spTree>
    <p:extLst>
      <p:ext uri="{BB962C8B-B14F-4D97-AF65-F5344CB8AC3E}">
        <p14:creationId xmlns:p14="http://schemas.microsoft.com/office/powerpoint/2010/main" val="326926510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latin typeface="Abadi Extra Light" panose="020B0204020104020204" pitchFamily="34" charset="0"/>
              </a:rPr>
              <a:t>Dataset variables explained</a:t>
            </a:r>
          </a:p>
        </p:txBody>
      </p:sp>
      <p:sp>
        <p:nvSpPr>
          <p:cNvPr id="14" name="Content Placeholder 2"/>
          <p:cNvSpPr>
            <a:spLocks noGrp="1"/>
          </p:cNvSpPr>
          <p:nvPr>
            <p:ph idx="1"/>
          </p:nvPr>
        </p:nvSpPr>
        <p:spPr>
          <a:xfrm>
            <a:off x="809063" y="2038139"/>
            <a:ext cx="10570826" cy="4719930"/>
          </a:xfrm>
        </p:spPr>
        <p:txBody>
          <a:bodyPr>
            <a:noAutofit/>
          </a:bodyPr>
          <a:lstStyle/>
          <a:p>
            <a:pPr algn="l"/>
            <a:r>
              <a:rPr lang="en-US" sz="1600" b="1" i="0" dirty="0">
                <a:effectLst/>
                <a:latin typeface="+mj-lt"/>
                <a:ea typeface="Cambria Math" panose="02040503050406030204" pitchFamily="18" charset="0"/>
              </a:rPr>
              <a:t>GDP per capita -</a:t>
            </a:r>
            <a:r>
              <a:rPr lang="en-US" sz="1600" b="0" i="0" dirty="0">
                <a:effectLst/>
                <a:latin typeface="+mj-lt"/>
                <a:ea typeface="Cambria Math" panose="02040503050406030204" pitchFamily="18" charset="0"/>
              </a:rPr>
              <a:t> is a measure of a country's economic output that accounts for its number of people.</a:t>
            </a:r>
          </a:p>
          <a:p>
            <a:pPr algn="l"/>
            <a:r>
              <a:rPr lang="en-US" sz="1600" b="1" i="0" dirty="0">
                <a:effectLst/>
                <a:latin typeface="+mj-lt"/>
                <a:ea typeface="Cambria Math" panose="02040503050406030204" pitchFamily="18" charset="0"/>
              </a:rPr>
              <a:t>Social support</a:t>
            </a:r>
            <a:r>
              <a:rPr lang="en-US" sz="1600" dirty="0">
                <a:latin typeface="+mj-lt"/>
                <a:ea typeface="Cambria Math" panose="02040503050406030204" pitchFamily="18" charset="0"/>
              </a:rPr>
              <a:t> -</a:t>
            </a:r>
            <a:r>
              <a:rPr lang="en-US" sz="1600" b="0" i="0" dirty="0">
                <a:effectLst/>
                <a:latin typeface="+mj-lt"/>
                <a:ea typeface="Cambria Math" panose="02040503050406030204" pitchFamily="18" charset="0"/>
              </a:rPr>
              <a:t> it means having friends and other people, including family, to turn to in times of need or crisis to give you a broader focus and positive self-image. Social support enhances quality of life and provides a buffer against adverse life events.</a:t>
            </a:r>
          </a:p>
          <a:p>
            <a:pPr algn="l"/>
            <a:r>
              <a:rPr lang="en-US" sz="1600" b="1" i="0" dirty="0">
                <a:effectLst/>
                <a:latin typeface="+mj-lt"/>
                <a:ea typeface="Cambria Math" panose="02040503050406030204" pitchFamily="18" charset="0"/>
              </a:rPr>
              <a:t>Healthy life expectancy - </a:t>
            </a:r>
            <a:r>
              <a:rPr lang="en-US" sz="1600" b="0" i="0" dirty="0">
                <a:effectLst/>
                <a:latin typeface="+mj-lt"/>
                <a:ea typeface="Cambria Math" panose="02040503050406030204" pitchFamily="18" charset="0"/>
              </a:rPr>
              <a:t>the average number of years that a newborn can expect to live in "full health"—in other words, not hampered by disabling illnesses or injuries.</a:t>
            </a:r>
          </a:p>
          <a:p>
            <a:pPr algn="l"/>
            <a:r>
              <a:rPr lang="en-US" sz="1600" b="1" i="0" dirty="0">
                <a:effectLst/>
                <a:latin typeface="+mj-lt"/>
                <a:ea typeface="Cambria Math" panose="02040503050406030204" pitchFamily="18" charset="0"/>
              </a:rPr>
              <a:t>Freedom to make life choices -</a:t>
            </a:r>
            <a:r>
              <a:rPr lang="en-US" sz="1600" b="0" i="0" dirty="0">
                <a:effectLst/>
                <a:latin typeface="+mj-lt"/>
                <a:ea typeface="Cambria Math" panose="02040503050406030204" pitchFamily="18" charset="0"/>
              </a:rPr>
              <a:t> </a:t>
            </a:r>
            <a:r>
              <a:rPr lang="en-US" sz="1600" dirty="0">
                <a:latin typeface="+mj-lt"/>
                <a:ea typeface="Cambria Math" panose="02040503050406030204" pitchFamily="18" charset="0"/>
              </a:rPr>
              <a:t>d</a:t>
            </a:r>
            <a:r>
              <a:rPr lang="en-US" sz="1600" b="0" i="0" dirty="0">
                <a:effectLst/>
                <a:latin typeface="+mj-lt"/>
                <a:ea typeface="Cambria Math" panose="02040503050406030204" pitchFamily="18" charset="0"/>
              </a:rPr>
              <a:t>escribes an individual's opportunity and autonomy to perform an action selected from at least two available options, unconstrained by external parties.</a:t>
            </a:r>
          </a:p>
          <a:p>
            <a:pPr algn="l"/>
            <a:r>
              <a:rPr lang="en-US" sz="1600" b="1" i="0" dirty="0">
                <a:effectLst/>
                <a:latin typeface="+mj-lt"/>
                <a:ea typeface="Cambria Math" panose="02040503050406030204" pitchFamily="18" charset="0"/>
              </a:rPr>
              <a:t>Generosity</a:t>
            </a:r>
            <a:r>
              <a:rPr lang="en-US" sz="1600" b="0" i="0" dirty="0">
                <a:effectLst/>
                <a:latin typeface="+mj-lt"/>
                <a:ea typeface="Cambria Math" panose="02040503050406030204" pitchFamily="18" charset="0"/>
              </a:rPr>
              <a:t>- the quality of being kind and generous.</a:t>
            </a:r>
          </a:p>
          <a:p>
            <a:pPr algn="l"/>
            <a:r>
              <a:rPr lang="en-US" sz="1600" b="1" i="0" dirty="0">
                <a:effectLst/>
                <a:latin typeface="+mj-lt"/>
                <a:ea typeface="Cambria Math" panose="02040503050406030204" pitchFamily="18" charset="0"/>
              </a:rPr>
              <a:t>Perceptions of corruption</a:t>
            </a:r>
            <a:r>
              <a:rPr lang="en-US" sz="1600" b="0" i="0" dirty="0">
                <a:effectLst/>
                <a:latin typeface="+mj-lt"/>
                <a:ea typeface="Cambria Math" panose="02040503050406030204" pitchFamily="18" charset="0"/>
              </a:rPr>
              <a:t>- The Corruption Perceptions Index (CPI) is an index published annually by Transparency International since 1995 which ranks countries "by their perceived levels of public sector corruption, as determined by expert assessments and opinion surveys.</a:t>
            </a:r>
          </a:p>
          <a:p>
            <a:pPr algn="l"/>
            <a:r>
              <a:rPr lang="en-US" sz="1600" b="1" i="0" dirty="0">
                <a:effectLst/>
                <a:latin typeface="+mj-lt"/>
                <a:ea typeface="Cambria Math" panose="02040503050406030204" pitchFamily="18" charset="0"/>
              </a:rPr>
              <a:t>Dystopia Residual Error - </a:t>
            </a:r>
            <a:r>
              <a:rPr lang="en-US" sz="1600" b="0" i="0" dirty="0">
                <a:solidFill>
                  <a:srgbClr val="4C4C4C"/>
                </a:solidFill>
                <a:effectLst/>
                <a:latin typeface="+mj-lt"/>
                <a:ea typeface="Cambria Math" panose="02040503050406030204" pitchFamily="18" charset="0"/>
              </a:rPr>
              <a:t>Each country is also compared against a hypothetical nation called Dystopia. Dystopia represents the lowest national averages for each key variable and is, along with residual error, used as a regression benchmark</a:t>
            </a:r>
            <a:endParaRPr lang="en-US" sz="1600" b="1" i="0" dirty="0">
              <a:effectLst/>
              <a:latin typeface="+mj-lt"/>
              <a:ea typeface="Cambria Math" panose="02040503050406030204" pitchFamily="18" charset="0"/>
            </a:endParaRPr>
          </a:p>
        </p:txBody>
      </p:sp>
    </p:spTree>
    <p:extLst>
      <p:ext uri="{BB962C8B-B14F-4D97-AF65-F5344CB8AC3E}">
        <p14:creationId xmlns:p14="http://schemas.microsoft.com/office/powerpoint/2010/main" val="250516882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64DC54-A279-AFA5-0F79-4EACFD337D76}"/>
              </a:ext>
            </a:extLst>
          </p:cNvPr>
          <p:cNvSpPr txBox="1"/>
          <p:nvPr/>
        </p:nvSpPr>
        <p:spPr>
          <a:xfrm>
            <a:off x="365760" y="820707"/>
            <a:ext cx="11115040" cy="584775"/>
          </a:xfrm>
          <a:prstGeom prst="rect">
            <a:avLst/>
          </a:prstGeom>
          <a:noFill/>
        </p:spPr>
        <p:txBody>
          <a:bodyPr wrap="square" rtlCol="0">
            <a:spAutoFit/>
          </a:bodyPr>
          <a:lstStyle/>
          <a:p>
            <a:r>
              <a:rPr lang="en-US" sz="3200" dirty="0">
                <a:solidFill>
                  <a:schemeClr val="bg2"/>
                </a:solidFill>
              </a:rPr>
              <a:t>How does World Happiness Report work?</a:t>
            </a:r>
          </a:p>
        </p:txBody>
      </p:sp>
      <p:sp>
        <p:nvSpPr>
          <p:cNvPr id="3" name="TextBox 2">
            <a:extLst>
              <a:ext uri="{FF2B5EF4-FFF2-40B4-BE49-F238E27FC236}">
                <a16:creationId xmlns:a16="http://schemas.microsoft.com/office/drawing/2014/main" id="{EB6379D3-3D6D-71D2-DED2-5263F4E8BE2A}"/>
              </a:ext>
            </a:extLst>
          </p:cNvPr>
          <p:cNvSpPr txBox="1"/>
          <p:nvPr/>
        </p:nvSpPr>
        <p:spPr>
          <a:xfrm>
            <a:off x="365760" y="2113280"/>
            <a:ext cx="11409680" cy="369331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2"/>
                </a:solidFill>
                <a:latin typeface="-apple-system"/>
              </a:rPr>
              <a:t>Values for a given feature</a:t>
            </a:r>
            <a:r>
              <a:rPr lang="en-US" b="0" i="0" dirty="0">
                <a:solidFill>
                  <a:schemeClr val="tx2"/>
                </a:solidFill>
                <a:effectLst/>
                <a:latin typeface="-apple-system"/>
              </a:rPr>
              <a:t> are based on answers to the main life evaluation question asked in the poll. This is called the </a:t>
            </a:r>
            <a:r>
              <a:rPr lang="en-US" b="0" i="0" dirty="0" err="1">
                <a:solidFill>
                  <a:schemeClr val="tx2"/>
                </a:solidFill>
                <a:effectLst/>
                <a:latin typeface="-apple-system"/>
              </a:rPr>
              <a:t>Cantril</a:t>
            </a:r>
            <a:r>
              <a:rPr lang="en-US" b="0" i="0" dirty="0">
                <a:solidFill>
                  <a:schemeClr val="tx2"/>
                </a:solidFill>
                <a:effectLst/>
                <a:latin typeface="-apple-system"/>
              </a:rPr>
              <a:t> ladder: it asks respondents to think of a ladder, with the best possible life for them being a 10 and the worst possible life being a 0. They are then asked to rate their own current lives on that 0 to 10 scale.</a:t>
            </a:r>
            <a:endParaRPr lang="en-US" dirty="0">
              <a:solidFill>
                <a:schemeClr val="tx2"/>
              </a:solidFill>
            </a:endParaRPr>
          </a:p>
          <a:p>
            <a:pPr marL="285750" indent="-285750">
              <a:buFont typeface="Arial" panose="020B0604020202020204" pitchFamily="34" charset="0"/>
              <a:buChar char="•"/>
            </a:pPr>
            <a:r>
              <a:rPr lang="en-US" dirty="0">
                <a:solidFill>
                  <a:schemeClr val="tx2"/>
                </a:solidFill>
              </a:rPr>
              <a:t>The variables used reflect what has been broadly found in the research literature to explain national-level differences in life evaluations</a:t>
            </a: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b="1" dirty="0">
                <a:solidFill>
                  <a:schemeClr val="tx2"/>
                </a:solidFill>
              </a:rPr>
              <a:t>Shortcomings:</a:t>
            </a:r>
          </a:p>
          <a:p>
            <a:pPr marL="742950" lvl="1" indent="-285750">
              <a:buFont typeface="Arial" panose="020B0604020202020204" pitchFamily="34" charset="0"/>
              <a:buChar char="•"/>
            </a:pPr>
            <a:r>
              <a:rPr lang="en-US" dirty="0">
                <a:solidFill>
                  <a:schemeClr val="tx2"/>
                </a:solidFill>
              </a:rPr>
              <a:t>Variables such as unemployment or inequality are not present in the dataset because comparable international data are not yet available for all the countries in the report.</a:t>
            </a:r>
          </a:p>
          <a:p>
            <a:pPr marL="742950" lvl="1" indent="-285750">
              <a:buFont typeface="Arial" panose="020B0604020202020204" pitchFamily="34" charset="0"/>
              <a:buChar char="•"/>
            </a:pPr>
            <a:r>
              <a:rPr lang="en-US" dirty="0">
                <a:solidFill>
                  <a:schemeClr val="tx2"/>
                </a:solidFill>
              </a:rPr>
              <a:t>There might be two-way relationships between life evaluations and the chosen variables in several instances. E.g., Healthy people are overall happier but happy people are overall healthy.</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22354551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7F0FC-3CB6-2B8F-AB1F-A9F729DC443C}"/>
              </a:ext>
            </a:extLst>
          </p:cNvPr>
          <p:cNvSpPr>
            <a:spLocks noGrp="1"/>
          </p:cNvSpPr>
          <p:nvPr>
            <p:ph type="title"/>
          </p:nvPr>
        </p:nvSpPr>
        <p:spPr/>
        <p:txBody>
          <a:bodyPr/>
          <a:lstStyle/>
          <a:p>
            <a:r>
              <a:rPr lang="en-US" dirty="0"/>
              <a:t>Mean and Standard Deviation</a:t>
            </a:r>
          </a:p>
        </p:txBody>
      </p:sp>
      <p:graphicFrame>
        <p:nvGraphicFramePr>
          <p:cNvPr id="7" name="Table 6">
            <a:extLst>
              <a:ext uri="{FF2B5EF4-FFF2-40B4-BE49-F238E27FC236}">
                <a16:creationId xmlns:a16="http://schemas.microsoft.com/office/drawing/2014/main" id="{45F7622E-C69A-C073-379B-F81DE7B95E95}"/>
              </a:ext>
            </a:extLst>
          </p:cNvPr>
          <p:cNvGraphicFramePr>
            <a:graphicFrameLocks noGrp="1"/>
          </p:cNvGraphicFramePr>
          <p:nvPr>
            <p:extLst>
              <p:ext uri="{D42A27DB-BD31-4B8C-83A1-F6EECF244321}">
                <p14:modId xmlns:p14="http://schemas.microsoft.com/office/powerpoint/2010/main" val="3349842084"/>
              </p:ext>
            </p:extLst>
          </p:nvPr>
        </p:nvGraphicFramePr>
        <p:xfrm>
          <a:off x="1197205" y="2723289"/>
          <a:ext cx="4377864" cy="2577673"/>
        </p:xfrm>
        <a:graphic>
          <a:graphicData uri="http://schemas.openxmlformats.org/drawingml/2006/table">
            <a:tbl>
              <a:tblPr/>
              <a:tblGrid>
                <a:gridCol w="2872542">
                  <a:extLst>
                    <a:ext uri="{9D8B030D-6E8A-4147-A177-3AD203B41FA5}">
                      <a16:colId xmlns:a16="http://schemas.microsoft.com/office/drawing/2014/main" val="4221335594"/>
                    </a:ext>
                  </a:extLst>
                </a:gridCol>
                <a:gridCol w="1505322">
                  <a:extLst>
                    <a:ext uri="{9D8B030D-6E8A-4147-A177-3AD203B41FA5}">
                      <a16:colId xmlns:a16="http://schemas.microsoft.com/office/drawing/2014/main" val="2031512493"/>
                    </a:ext>
                  </a:extLst>
                </a:gridCol>
              </a:tblGrid>
              <a:tr h="370353">
                <a:tc gridSpan="2">
                  <a:txBody>
                    <a:bodyPr/>
                    <a:lstStyle/>
                    <a:p>
                      <a:pPr algn="ctr" rtl="0" fontAlgn="ctr"/>
                      <a:r>
                        <a:rPr lang="en-US" sz="1600" b="1" i="0" u="sng" strike="noStrike" dirty="0">
                          <a:solidFill>
                            <a:schemeClr val="tx2"/>
                          </a:solidFill>
                          <a:effectLst/>
                          <a:latin typeface="Calibri" panose="020F0502020204030204" pitchFamily="34" charset="0"/>
                        </a:rPr>
                        <a:t>Standard Deviation:</a:t>
                      </a:r>
                    </a:p>
                  </a:txBody>
                  <a:tcPr marL="95165" marR="95165" marT="47583" marB="47583"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733729235"/>
                  </a:ext>
                </a:extLst>
              </a:tr>
              <a:tr h="275915">
                <a:tc>
                  <a:txBody>
                    <a:bodyPr/>
                    <a:lstStyle/>
                    <a:p>
                      <a:pPr algn="ctr" fontAlgn="b"/>
                      <a:r>
                        <a:rPr lang="en-US" sz="1600" b="1" i="0" u="none" strike="noStrike" dirty="0">
                          <a:solidFill>
                            <a:srgbClr val="000000"/>
                          </a:solidFill>
                          <a:effectLst/>
                          <a:latin typeface="Calibri" panose="020F0502020204030204" pitchFamily="34" charset="0"/>
                        </a:rPr>
                        <a:t>Happiness Score</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1.12</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1219305"/>
                  </a:ext>
                </a:extLst>
              </a:tr>
              <a:tr h="275915">
                <a:tc>
                  <a:txBody>
                    <a:bodyPr/>
                    <a:lstStyle/>
                    <a:p>
                      <a:pPr algn="ctr" fontAlgn="b"/>
                      <a:r>
                        <a:rPr lang="en-US" sz="1600" b="1" i="0" u="none" strike="noStrike" dirty="0">
                          <a:solidFill>
                            <a:srgbClr val="000000"/>
                          </a:solidFill>
                          <a:effectLst/>
                          <a:latin typeface="Calibri" panose="020F0502020204030204" pitchFamily="34" charset="0"/>
                        </a:rPr>
                        <a:t>Freedom                         </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0.21</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50062337"/>
                  </a:ext>
                </a:extLst>
              </a:tr>
              <a:tr h="275915">
                <a:tc>
                  <a:txBody>
                    <a:bodyPr/>
                    <a:lstStyle/>
                    <a:p>
                      <a:pPr algn="ctr" fontAlgn="b"/>
                      <a:r>
                        <a:rPr lang="en-US" sz="1600" b="1" i="0" u="none" strike="noStrike" dirty="0">
                          <a:solidFill>
                            <a:srgbClr val="000000"/>
                          </a:solidFill>
                          <a:effectLst/>
                          <a:latin typeface="Calibri" panose="020F0502020204030204" pitchFamily="34" charset="0"/>
                        </a:rPr>
                        <a:t>Economy_GDP_per_Capita</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0.1</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8695196"/>
                  </a:ext>
                </a:extLst>
              </a:tr>
              <a:tr h="275915">
                <a:tc>
                  <a:txBody>
                    <a:bodyPr/>
                    <a:lstStyle/>
                    <a:p>
                      <a:pPr algn="ctr" fontAlgn="b"/>
                      <a:r>
                        <a:rPr lang="en-US" sz="1600" b="1" i="0" u="none" strike="noStrike" dirty="0">
                          <a:solidFill>
                            <a:srgbClr val="000000"/>
                          </a:solidFill>
                          <a:effectLst/>
                          <a:latin typeface="Calibri" panose="020F0502020204030204" pitchFamily="34" charset="0"/>
                        </a:rPr>
                        <a:t>Family</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0.01</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0337870"/>
                  </a:ext>
                </a:extLst>
              </a:tr>
              <a:tr h="275915">
                <a:tc>
                  <a:txBody>
                    <a:bodyPr/>
                    <a:lstStyle/>
                    <a:p>
                      <a:pPr algn="ctr" fontAlgn="b"/>
                      <a:r>
                        <a:rPr lang="en-US" sz="1600" b="1" i="0" u="none" strike="noStrike" dirty="0">
                          <a:solidFill>
                            <a:srgbClr val="000000"/>
                          </a:solidFill>
                          <a:effectLst/>
                          <a:latin typeface="Calibri" panose="020F0502020204030204" pitchFamily="34" charset="0"/>
                        </a:rPr>
                        <a:t>HealthLifeExpectancy</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0.79</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38935823"/>
                  </a:ext>
                </a:extLst>
              </a:tr>
              <a:tr h="275915">
                <a:tc>
                  <a:txBody>
                    <a:bodyPr/>
                    <a:lstStyle/>
                    <a:p>
                      <a:pPr algn="ctr" fontAlgn="b"/>
                      <a:r>
                        <a:rPr lang="en-US" sz="1600" b="1" i="0" u="none" strike="noStrike" dirty="0">
                          <a:solidFill>
                            <a:srgbClr val="000000"/>
                          </a:solidFill>
                          <a:effectLst/>
                          <a:latin typeface="Calibri" panose="020F0502020204030204" pitchFamily="34" charset="0"/>
                        </a:rPr>
                        <a:t>Trust_Government_Corruption</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0.29</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4813376"/>
                  </a:ext>
                </a:extLst>
              </a:tr>
              <a:tr h="275915">
                <a:tc>
                  <a:txBody>
                    <a:bodyPr/>
                    <a:lstStyle/>
                    <a:p>
                      <a:pPr algn="ctr" fontAlgn="b"/>
                      <a:r>
                        <a:rPr lang="en-US" sz="1600" b="1" i="0" u="none" strike="noStrike" dirty="0">
                          <a:solidFill>
                            <a:srgbClr val="000000"/>
                          </a:solidFill>
                          <a:effectLst/>
                          <a:latin typeface="Calibri" panose="020F0502020204030204" pitchFamily="34" charset="0"/>
                        </a:rPr>
                        <a:t>Generosity</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6982438"/>
                  </a:ext>
                </a:extLst>
              </a:tr>
              <a:tr h="275915">
                <a:tc>
                  <a:txBody>
                    <a:bodyPr/>
                    <a:lstStyle/>
                    <a:p>
                      <a:pPr algn="ctr" fontAlgn="b"/>
                      <a:r>
                        <a:rPr lang="en-US" sz="1600" b="1" i="0" u="none" strike="noStrike" dirty="0">
                          <a:solidFill>
                            <a:srgbClr val="000000"/>
                          </a:solidFill>
                          <a:effectLst/>
                          <a:latin typeface="Calibri" panose="020F0502020204030204" pitchFamily="34" charset="0"/>
                        </a:rPr>
                        <a:t>Dystopia_Residual</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0.57</a:t>
                      </a:r>
                    </a:p>
                  </a:txBody>
                  <a:tcPr marL="13796" marR="13796" marT="13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5677883"/>
                  </a:ext>
                </a:extLst>
              </a:tr>
            </a:tbl>
          </a:graphicData>
        </a:graphic>
      </p:graphicFrame>
      <p:graphicFrame>
        <p:nvGraphicFramePr>
          <p:cNvPr id="9" name="Table 8">
            <a:extLst>
              <a:ext uri="{FF2B5EF4-FFF2-40B4-BE49-F238E27FC236}">
                <a16:creationId xmlns:a16="http://schemas.microsoft.com/office/drawing/2014/main" id="{1395CC48-013B-2C9C-88B2-243181F9FEF5}"/>
              </a:ext>
            </a:extLst>
          </p:cNvPr>
          <p:cNvGraphicFramePr>
            <a:graphicFrameLocks noGrp="1"/>
          </p:cNvGraphicFramePr>
          <p:nvPr>
            <p:extLst>
              <p:ext uri="{D42A27DB-BD31-4B8C-83A1-F6EECF244321}">
                <p14:modId xmlns:p14="http://schemas.microsoft.com/office/powerpoint/2010/main" val="2624797238"/>
              </p:ext>
            </p:extLst>
          </p:nvPr>
        </p:nvGraphicFramePr>
        <p:xfrm>
          <a:off x="6976799" y="2723289"/>
          <a:ext cx="3687643" cy="2577510"/>
        </p:xfrm>
        <a:graphic>
          <a:graphicData uri="http://schemas.openxmlformats.org/drawingml/2006/table">
            <a:tbl>
              <a:tblPr/>
              <a:tblGrid>
                <a:gridCol w="2807012">
                  <a:extLst>
                    <a:ext uri="{9D8B030D-6E8A-4147-A177-3AD203B41FA5}">
                      <a16:colId xmlns:a16="http://schemas.microsoft.com/office/drawing/2014/main" val="3776059717"/>
                    </a:ext>
                  </a:extLst>
                </a:gridCol>
                <a:gridCol w="880631">
                  <a:extLst>
                    <a:ext uri="{9D8B030D-6E8A-4147-A177-3AD203B41FA5}">
                      <a16:colId xmlns:a16="http://schemas.microsoft.com/office/drawing/2014/main" val="3218008392"/>
                    </a:ext>
                  </a:extLst>
                </a:gridCol>
              </a:tblGrid>
              <a:tr h="275197">
                <a:tc gridSpan="2">
                  <a:txBody>
                    <a:bodyPr/>
                    <a:lstStyle/>
                    <a:p>
                      <a:pPr algn="ctr" fontAlgn="b"/>
                      <a:r>
                        <a:rPr lang="en-US" sz="1600" b="1" i="0" u="sng" strike="noStrike">
                          <a:solidFill>
                            <a:srgbClr val="000000"/>
                          </a:solidFill>
                          <a:effectLst/>
                          <a:latin typeface="Calibri" panose="020F0502020204030204" pitchFamily="34" charset="0"/>
                        </a:rPr>
                        <a:t>Mean</a:t>
                      </a:r>
                    </a:p>
                  </a:txBody>
                  <a:tcPr marL="132095" marR="132095" marT="66047" marB="66047"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445194639"/>
                  </a:ext>
                </a:extLst>
              </a:tr>
              <a:tr h="275197">
                <a:tc>
                  <a:txBody>
                    <a:bodyPr/>
                    <a:lstStyle/>
                    <a:p>
                      <a:pPr algn="ctr" fontAlgn="b"/>
                      <a:r>
                        <a:rPr lang="en-US" sz="1600" b="1" i="0" u="none" strike="noStrike">
                          <a:solidFill>
                            <a:srgbClr val="000000"/>
                          </a:solidFill>
                          <a:effectLst/>
                          <a:latin typeface="Calibri" panose="020F0502020204030204" pitchFamily="34" charset="0"/>
                        </a:rPr>
                        <a:t>Happiness Score</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5.43</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5960454"/>
                  </a:ext>
                </a:extLst>
              </a:tr>
              <a:tr h="275197">
                <a:tc>
                  <a:txBody>
                    <a:bodyPr/>
                    <a:lstStyle/>
                    <a:p>
                      <a:pPr algn="ctr" fontAlgn="b"/>
                      <a:r>
                        <a:rPr lang="en-US" sz="1600" b="1" i="0" u="none" strike="noStrike" dirty="0">
                          <a:solidFill>
                            <a:srgbClr val="000000"/>
                          </a:solidFill>
                          <a:effectLst/>
                          <a:latin typeface="Calibri" panose="020F0502020204030204" pitchFamily="34" charset="0"/>
                        </a:rPr>
                        <a:t> Freedom                         </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0.52</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01423800"/>
                  </a:ext>
                </a:extLst>
              </a:tr>
              <a:tr h="275197">
                <a:tc>
                  <a:txBody>
                    <a:bodyPr/>
                    <a:lstStyle/>
                    <a:p>
                      <a:pPr algn="ctr" fontAlgn="b"/>
                      <a:r>
                        <a:rPr lang="en-US" sz="1600" b="1" i="0" u="none" strike="noStrike">
                          <a:solidFill>
                            <a:srgbClr val="000000"/>
                          </a:solidFill>
                          <a:effectLst/>
                          <a:latin typeface="Calibri" panose="020F0502020204030204" pitchFamily="34" charset="0"/>
                        </a:rPr>
                        <a:t>Economy_GDP_per_Capita</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3.05</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7686005"/>
                  </a:ext>
                </a:extLst>
              </a:tr>
              <a:tr h="275197">
                <a:tc>
                  <a:txBody>
                    <a:bodyPr/>
                    <a:lstStyle/>
                    <a:p>
                      <a:pPr algn="ctr" fontAlgn="b"/>
                      <a:r>
                        <a:rPr lang="en-US" sz="1600" b="1" i="0" u="none" strike="noStrike" dirty="0">
                          <a:solidFill>
                            <a:srgbClr val="000000"/>
                          </a:solidFill>
                          <a:effectLst/>
                          <a:latin typeface="Calibri" panose="020F0502020204030204" pitchFamily="34" charset="0"/>
                        </a:rPr>
                        <a:t>Family</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0.99</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54405982"/>
                  </a:ext>
                </a:extLst>
              </a:tr>
              <a:tr h="275197">
                <a:tc>
                  <a:txBody>
                    <a:bodyPr/>
                    <a:lstStyle/>
                    <a:p>
                      <a:pPr algn="ctr" fontAlgn="b"/>
                      <a:r>
                        <a:rPr lang="en-US" sz="1600" b="1" i="0" u="none" strike="noStrike">
                          <a:solidFill>
                            <a:srgbClr val="000000"/>
                          </a:solidFill>
                          <a:effectLst/>
                          <a:latin typeface="Calibri" panose="020F0502020204030204" pitchFamily="34" charset="0"/>
                        </a:rPr>
                        <a:t>HealthLifeExpectancy</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16.35</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2213238"/>
                  </a:ext>
                </a:extLst>
              </a:tr>
              <a:tr h="275197">
                <a:tc>
                  <a:txBody>
                    <a:bodyPr/>
                    <a:lstStyle/>
                    <a:p>
                      <a:pPr algn="ctr" fontAlgn="b"/>
                      <a:r>
                        <a:rPr lang="en-US" sz="1600" b="1" i="0" u="none" strike="noStrike">
                          <a:solidFill>
                            <a:srgbClr val="000000"/>
                          </a:solidFill>
                          <a:effectLst/>
                          <a:latin typeface="Calibri" panose="020F0502020204030204" pitchFamily="34" charset="0"/>
                        </a:rPr>
                        <a:t>Trust_Government_Corruption</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0.29</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4752668"/>
                  </a:ext>
                </a:extLst>
              </a:tr>
              <a:tr h="275197">
                <a:tc>
                  <a:txBody>
                    <a:bodyPr/>
                    <a:lstStyle/>
                    <a:p>
                      <a:pPr algn="ctr" fontAlgn="b"/>
                      <a:r>
                        <a:rPr lang="en-US" sz="1600" b="1" i="0" u="none" strike="noStrike">
                          <a:solidFill>
                            <a:srgbClr val="000000"/>
                          </a:solidFill>
                          <a:effectLst/>
                          <a:latin typeface="Calibri" panose="020F0502020204030204" pitchFamily="34" charset="0"/>
                        </a:rPr>
                        <a:t>Generosity</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a:solidFill>
                            <a:srgbClr val="000000"/>
                          </a:solidFill>
                          <a:effectLst/>
                          <a:latin typeface="Calibri" panose="020F0502020204030204" pitchFamily="34" charset="0"/>
                        </a:rPr>
                        <a:t>0.14</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1223448"/>
                  </a:ext>
                </a:extLst>
              </a:tr>
              <a:tr h="275197">
                <a:tc>
                  <a:txBody>
                    <a:bodyPr/>
                    <a:lstStyle/>
                    <a:p>
                      <a:pPr algn="ctr" fontAlgn="b"/>
                      <a:r>
                        <a:rPr lang="en-US" sz="1600" b="1" i="0" u="none" strike="noStrike">
                          <a:solidFill>
                            <a:srgbClr val="000000"/>
                          </a:solidFill>
                          <a:effectLst/>
                          <a:latin typeface="Calibri" panose="020F0502020204030204" pitchFamily="34" charset="0"/>
                        </a:rPr>
                        <a:t>Dystopia_Residual</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0" i="0" u="none" strike="noStrike" dirty="0">
                          <a:solidFill>
                            <a:srgbClr val="000000"/>
                          </a:solidFill>
                          <a:effectLst/>
                          <a:latin typeface="Calibri" panose="020F0502020204030204" pitchFamily="34" charset="0"/>
                        </a:rPr>
                        <a:t>2.04</a:t>
                      </a:r>
                    </a:p>
                  </a:txBody>
                  <a:tcPr marL="13760" marR="13760" marT="1376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1747198"/>
                  </a:ext>
                </a:extLst>
              </a:tr>
            </a:tbl>
          </a:graphicData>
        </a:graphic>
      </p:graphicFrame>
    </p:spTree>
    <p:extLst>
      <p:ext uri="{BB962C8B-B14F-4D97-AF65-F5344CB8AC3E}">
        <p14:creationId xmlns:p14="http://schemas.microsoft.com/office/powerpoint/2010/main" val="184584454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64DC54-A279-AFA5-0F79-4EACFD337D76}"/>
              </a:ext>
            </a:extLst>
          </p:cNvPr>
          <p:cNvSpPr txBox="1"/>
          <p:nvPr/>
        </p:nvSpPr>
        <p:spPr>
          <a:xfrm>
            <a:off x="365760" y="820707"/>
            <a:ext cx="11115040" cy="584775"/>
          </a:xfrm>
          <a:prstGeom prst="rect">
            <a:avLst/>
          </a:prstGeom>
          <a:noFill/>
        </p:spPr>
        <p:txBody>
          <a:bodyPr wrap="square" rtlCol="0">
            <a:spAutoFit/>
          </a:bodyPr>
          <a:lstStyle/>
          <a:p>
            <a:r>
              <a:rPr lang="en-US" sz="3200" dirty="0">
                <a:solidFill>
                  <a:schemeClr val="bg2"/>
                </a:solidFill>
              </a:rPr>
              <a:t>Correlation &amp; Variance</a:t>
            </a:r>
          </a:p>
        </p:txBody>
      </p:sp>
      <p:graphicFrame>
        <p:nvGraphicFramePr>
          <p:cNvPr id="8" name="Table 7">
            <a:extLst>
              <a:ext uri="{FF2B5EF4-FFF2-40B4-BE49-F238E27FC236}">
                <a16:creationId xmlns:a16="http://schemas.microsoft.com/office/drawing/2014/main" id="{335B7CC1-F386-FE5B-4FA9-F090C5931D0A}"/>
              </a:ext>
            </a:extLst>
          </p:cNvPr>
          <p:cNvGraphicFramePr>
            <a:graphicFrameLocks noGrp="1"/>
          </p:cNvGraphicFramePr>
          <p:nvPr>
            <p:extLst>
              <p:ext uri="{D42A27DB-BD31-4B8C-83A1-F6EECF244321}">
                <p14:modId xmlns:p14="http://schemas.microsoft.com/office/powerpoint/2010/main" val="287900587"/>
              </p:ext>
            </p:extLst>
          </p:nvPr>
        </p:nvGraphicFramePr>
        <p:xfrm>
          <a:off x="243432" y="2383889"/>
          <a:ext cx="5679848" cy="3420794"/>
        </p:xfrm>
        <a:graphic>
          <a:graphicData uri="http://schemas.openxmlformats.org/drawingml/2006/table">
            <a:tbl>
              <a:tblPr/>
              <a:tblGrid>
                <a:gridCol w="3682740">
                  <a:extLst>
                    <a:ext uri="{9D8B030D-6E8A-4147-A177-3AD203B41FA5}">
                      <a16:colId xmlns:a16="http://schemas.microsoft.com/office/drawing/2014/main" val="2268811411"/>
                    </a:ext>
                  </a:extLst>
                </a:gridCol>
                <a:gridCol w="1997108">
                  <a:extLst>
                    <a:ext uri="{9D8B030D-6E8A-4147-A177-3AD203B41FA5}">
                      <a16:colId xmlns:a16="http://schemas.microsoft.com/office/drawing/2014/main" val="1425567659"/>
                    </a:ext>
                  </a:extLst>
                </a:gridCol>
              </a:tblGrid>
              <a:tr h="365655">
                <a:tc gridSpan="2">
                  <a:txBody>
                    <a:bodyPr/>
                    <a:lstStyle/>
                    <a:p>
                      <a:pPr algn="ctr" fontAlgn="b"/>
                      <a:r>
                        <a:rPr lang="en-US" sz="2100" b="1" i="0" u="none" strike="noStrike" kern="1200" dirty="0">
                          <a:solidFill>
                            <a:srgbClr val="000000"/>
                          </a:solidFill>
                          <a:effectLst/>
                          <a:latin typeface="Calibri" panose="020F0502020204030204" pitchFamily="34" charset="0"/>
                          <a:ea typeface="+mn-ea"/>
                          <a:cs typeface="+mn-cs"/>
                        </a:rPr>
                        <a:t>Correlation</a:t>
                      </a:r>
                    </a:p>
                  </a:txBody>
                  <a:tcPr marL="175515" marR="175515" marT="87757" marB="87757"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60000"/>
                        <a:lumOff val="40000"/>
                      </a:schemeClr>
                    </a:solidFill>
                  </a:tcPr>
                </a:tc>
                <a:tc hMerge="1">
                  <a:txBody>
                    <a:bodyPr/>
                    <a:lstStyle/>
                    <a:p>
                      <a:endParaRPr lang="en-US"/>
                    </a:p>
                  </a:txBody>
                  <a:tcPr/>
                </a:tc>
                <a:extLst>
                  <a:ext uri="{0D108BD9-81ED-4DB2-BD59-A6C34878D82A}">
                    <a16:rowId xmlns:a16="http://schemas.microsoft.com/office/drawing/2014/main" val="3886587519"/>
                  </a:ext>
                </a:extLst>
              </a:tr>
              <a:tr h="365655">
                <a:tc>
                  <a:txBody>
                    <a:bodyPr/>
                    <a:lstStyle/>
                    <a:p>
                      <a:pPr algn="l" fontAlgn="b"/>
                      <a:r>
                        <a:rPr lang="en-US" sz="2100" b="0" i="0" u="none" strike="noStrike">
                          <a:solidFill>
                            <a:srgbClr val="000000"/>
                          </a:solidFill>
                          <a:effectLst/>
                          <a:latin typeface="Calibri" panose="020F0502020204030204" pitchFamily="34" charset="0"/>
                        </a:rPr>
                        <a:t> </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1" i="0" u="none" strike="noStrike" dirty="0">
                          <a:solidFill>
                            <a:srgbClr val="000000"/>
                          </a:solidFill>
                          <a:effectLst/>
                          <a:latin typeface="Calibri" panose="020F0502020204030204" pitchFamily="34" charset="0"/>
                        </a:rPr>
                        <a:t>Happiness Score</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6554753"/>
                  </a:ext>
                </a:extLst>
              </a:tr>
              <a:tr h="365655">
                <a:tc>
                  <a:txBody>
                    <a:bodyPr/>
                    <a:lstStyle/>
                    <a:p>
                      <a:pPr algn="ctr" fontAlgn="b"/>
                      <a:r>
                        <a:rPr lang="en-US" sz="2100" b="1" i="0" u="none" strike="noStrike" dirty="0">
                          <a:solidFill>
                            <a:srgbClr val="000000"/>
                          </a:solidFill>
                          <a:effectLst/>
                          <a:latin typeface="Calibri" panose="020F0502020204030204" pitchFamily="34" charset="0"/>
                        </a:rPr>
                        <a:t>Economy_GDP_per_Capita</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0.17</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5868581"/>
                  </a:ext>
                </a:extLst>
              </a:tr>
              <a:tr h="365655">
                <a:tc>
                  <a:txBody>
                    <a:bodyPr/>
                    <a:lstStyle/>
                    <a:p>
                      <a:pPr algn="ctr" fontAlgn="b"/>
                      <a:r>
                        <a:rPr lang="en-US" sz="2100" b="1" i="0" u="none" strike="noStrike" dirty="0">
                          <a:solidFill>
                            <a:srgbClr val="000000"/>
                          </a:solidFill>
                          <a:effectLst/>
                          <a:latin typeface="Calibri" panose="020F0502020204030204" pitchFamily="34" charset="0"/>
                        </a:rPr>
                        <a:t>Family</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0.57</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1230768"/>
                  </a:ext>
                </a:extLst>
              </a:tr>
              <a:tr h="365655">
                <a:tc>
                  <a:txBody>
                    <a:bodyPr/>
                    <a:lstStyle/>
                    <a:p>
                      <a:pPr algn="ctr" fontAlgn="b"/>
                      <a:r>
                        <a:rPr lang="en-US" sz="2100" b="1" i="0" u="none" strike="noStrike" dirty="0">
                          <a:solidFill>
                            <a:srgbClr val="000000"/>
                          </a:solidFill>
                          <a:effectLst/>
                          <a:latin typeface="Calibri" panose="020F0502020204030204" pitchFamily="34" charset="0"/>
                        </a:rPr>
                        <a:t>HealthLifeExpectancy</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0.09</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0245965"/>
                  </a:ext>
                </a:extLst>
              </a:tr>
              <a:tr h="365655">
                <a:tc>
                  <a:txBody>
                    <a:bodyPr/>
                    <a:lstStyle/>
                    <a:p>
                      <a:pPr algn="ctr" fontAlgn="b"/>
                      <a:r>
                        <a:rPr lang="en-US" sz="2100" b="1" i="0" u="none" strike="noStrike" dirty="0">
                          <a:solidFill>
                            <a:srgbClr val="000000"/>
                          </a:solidFill>
                          <a:effectLst/>
                          <a:latin typeface="Calibri" panose="020F0502020204030204" pitchFamily="34" charset="0"/>
                        </a:rPr>
                        <a:t>Freedom</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0.41</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7943126"/>
                  </a:ext>
                </a:extLst>
              </a:tr>
              <a:tr h="365655">
                <a:tc>
                  <a:txBody>
                    <a:bodyPr/>
                    <a:lstStyle/>
                    <a:p>
                      <a:pPr algn="ctr" fontAlgn="b"/>
                      <a:r>
                        <a:rPr lang="en-US" sz="2100" b="1" i="0" u="none" strike="noStrike" dirty="0">
                          <a:solidFill>
                            <a:srgbClr val="000000"/>
                          </a:solidFill>
                          <a:effectLst/>
                          <a:latin typeface="Calibri" panose="020F0502020204030204" pitchFamily="34" charset="0"/>
                        </a:rPr>
                        <a:t>Trust_Government_Corruption</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0.08</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9718802"/>
                  </a:ext>
                </a:extLst>
              </a:tr>
              <a:tr h="365655">
                <a:tc>
                  <a:txBody>
                    <a:bodyPr/>
                    <a:lstStyle/>
                    <a:p>
                      <a:pPr algn="ctr" fontAlgn="b"/>
                      <a:r>
                        <a:rPr lang="en-US" sz="2100" b="1" i="0" u="none" strike="noStrike" dirty="0">
                          <a:solidFill>
                            <a:srgbClr val="000000"/>
                          </a:solidFill>
                          <a:effectLst/>
                          <a:latin typeface="Calibri" panose="020F0502020204030204" pitchFamily="34" charset="0"/>
                        </a:rPr>
                        <a:t>Generosity</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0.08</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2252559"/>
                  </a:ext>
                </a:extLst>
              </a:tr>
              <a:tr h="365655">
                <a:tc>
                  <a:txBody>
                    <a:bodyPr/>
                    <a:lstStyle/>
                    <a:p>
                      <a:pPr algn="ctr" fontAlgn="b"/>
                      <a:r>
                        <a:rPr lang="en-US" sz="2100" b="1" i="0" u="none" strike="noStrike" dirty="0">
                          <a:solidFill>
                            <a:srgbClr val="000000"/>
                          </a:solidFill>
                          <a:effectLst/>
                          <a:latin typeface="Calibri" panose="020F0502020204030204" pitchFamily="34" charset="0"/>
                        </a:rPr>
                        <a:t>Dystopia_Residual</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0.46</a:t>
                      </a:r>
                    </a:p>
                  </a:txBody>
                  <a:tcPr marL="18283" marR="18283" marT="1828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303966"/>
                  </a:ext>
                </a:extLst>
              </a:tr>
            </a:tbl>
          </a:graphicData>
        </a:graphic>
      </p:graphicFrame>
      <p:graphicFrame>
        <p:nvGraphicFramePr>
          <p:cNvPr id="10" name="Table 9">
            <a:extLst>
              <a:ext uri="{FF2B5EF4-FFF2-40B4-BE49-F238E27FC236}">
                <a16:creationId xmlns:a16="http://schemas.microsoft.com/office/drawing/2014/main" id="{5454BADD-3311-DC22-0A3D-902616D3126F}"/>
              </a:ext>
            </a:extLst>
          </p:cNvPr>
          <p:cNvGraphicFramePr>
            <a:graphicFrameLocks noGrp="1"/>
          </p:cNvGraphicFramePr>
          <p:nvPr>
            <p:extLst>
              <p:ext uri="{D42A27DB-BD31-4B8C-83A1-F6EECF244321}">
                <p14:modId xmlns:p14="http://schemas.microsoft.com/office/powerpoint/2010/main" val="3940340826"/>
              </p:ext>
            </p:extLst>
          </p:nvPr>
        </p:nvGraphicFramePr>
        <p:xfrm>
          <a:off x="6248528" y="2383807"/>
          <a:ext cx="5700040" cy="3420794"/>
        </p:xfrm>
        <a:graphic>
          <a:graphicData uri="http://schemas.openxmlformats.org/drawingml/2006/table">
            <a:tbl>
              <a:tblPr/>
              <a:tblGrid>
                <a:gridCol w="3702278">
                  <a:extLst>
                    <a:ext uri="{9D8B030D-6E8A-4147-A177-3AD203B41FA5}">
                      <a16:colId xmlns:a16="http://schemas.microsoft.com/office/drawing/2014/main" val="3836208464"/>
                    </a:ext>
                  </a:extLst>
                </a:gridCol>
                <a:gridCol w="1997762">
                  <a:extLst>
                    <a:ext uri="{9D8B030D-6E8A-4147-A177-3AD203B41FA5}">
                      <a16:colId xmlns:a16="http://schemas.microsoft.com/office/drawing/2014/main" val="3386409680"/>
                    </a:ext>
                  </a:extLst>
                </a:gridCol>
              </a:tblGrid>
              <a:tr h="497698">
                <a:tc gridSpan="2">
                  <a:txBody>
                    <a:bodyPr/>
                    <a:lstStyle/>
                    <a:p>
                      <a:pPr algn="ctr" fontAlgn="b"/>
                      <a:r>
                        <a:rPr lang="en-US" sz="2100" b="1" i="0" u="none" strike="noStrike" dirty="0">
                          <a:solidFill>
                            <a:srgbClr val="000000"/>
                          </a:solidFill>
                          <a:effectLst/>
                          <a:latin typeface="Calibri" panose="020F0502020204030204" pitchFamily="34" charset="0"/>
                        </a:rPr>
                        <a:t>Variance</a:t>
                      </a:r>
                    </a:p>
                  </a:txBody>
                  <a:tcPr marL="87903" marR="87903" marT="43952" marB="43952"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60000"/>
                        <a:lumOff val="40000"/>
                      </a:schemeClr>
                    </a:solidFill>
                  </a:tcPr>
                </a:tc>
                <a:tc hMerge="1">
                  <a:txBody>
                    <a:bodyPr/>
                    <a:lstStyle/>
                    <a:p>
                      <a:endParaRPr lang="en-US"/>
                    </a:p>
                  </a:txBody>
                  <a:tcPr/>
                </a:tc>
                <a:extLst>
                  <a:ext uri="{0D108BD9-81ED-4DB2-BD59-A6C34878D82A}">
                    <a16:rowId xmlns:a16="http://schemas.microsoft.com/office/drawing/2014/main" val="1406165313"/>
                  </a:ext>
                </a:extLst>
              </a:tr>
              <a:tr h="365387">
                <a:tc>
                  <a:txBody>
                    <a:bodyPr/>
                    <a:lstStyle/>
                    <a:p>
                      <a:pPr algn="l" fontAlgn="b"/>
                      <a:r>
                        <a:rPr lang="en-US" sz="2100" b="0" i="0" u="none" strike="noStrike" dirty="0">
                          <a:solidFill>
                            <a:srgbClr val="000000"/>
                          </a:solidFill>
                          <a:effectLst/>
                          <a:latin typeface="Calibri" panose="020F0502020204030204" pitchFamily="34" charset="0"/>
                        </a:rPr>
                        <a:t> </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1" i="0" u="none" strike="noStrike" dirty="0">
                          <a:solidFill>
                            <a:srgbClr val="000000"/>
                          </a:solidFill>
                          <a:effectLst/>
                          <a:latin typeface="Calibri" panose="020F0502020204030204" pitchFamily="34" charset="0"/>
                        </a:rPr>
                        <a:t>Happiness Score</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1857820"/>
                  </a:ext>
                </a:extLst>
              </a:tr>
              <a:tr h="365387">
                <a:tc>
                  <a:txBody>
                    <a:bodyPr/>
                    <a:lstStyle/>
                    <a:p>
                      <a:pPr algn="ctr" fontAlgn="b"/>
                      <a:r>
                        <a:rPr lang="en-US" sz="2100" b="1" i="0" u="none" strike="noStrike" dirty="0">
                          <a:solidFill>
                            <a:srgbClr val="000000"/>
                          </a:solidFill>
                          <a:effectLst/>
                          <a:latin typeface="Calibri" panose="020F0502020204030204" pitchFamily="34" charset="0"/>
                        </a:rPr>
                        <a:t>Economy_GDP_per_Capita</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0.68</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57315760"/>
                  </a:ext>
                </a:extLst>
              </a:tr>
              <a:tr h="365387">
                <a:tc>
                  <a:txBody>
                    <a:bodyPr/>
                    <a:lstStyle/>
                    <a:p>
                      <a:pPr algn="ctr" fontAlgn="b"/>
                      <a:r>
                        <a:rPr lang="en-US" sz="2100" b="1" i="0" u="none" strike="noStrike" dirty="0">
                          <a:solidFill>
                            <a:srgbClr val="000000"/>
                          </a:solidFill>
                          <a:effectLst/>
                          <a:latin typeface="Calibri" panose="020F0502020204030204" pitchFamily="34" charset="0"/>
                        </a:rPr>
                        <a:t>Family</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0.20</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7811080"/>
                  </a:ext>
                </a:extLst>
              </a:tr>
              <a:tr h="365387">
                <a:tc>
                  <a:txBody>
                    <a:bodyPr/>
                    <a:lstStyle/>
                    <a:p>
                      <a:pPr algn="ctr" fontAlgn="b"/>
                      <a:r>
                        <a:rPr lang="en-US" sz="2100" b="1" i="0" u="none" strike="noStrike" dirty="0">
                          <a:solidFill>
                            <a:srgbClr val="000000"/>
                          </a:solidFill>
                          <a:effectLst/>
                          <a:latin typeface="Calibri" panose="020F0502020204030204" pitchFamily="34" charset="0"/>
                        </a:rPr>
                        <a:t>HealthLifeExpectancy</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2.71</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4081782"/>
                  </a:ext>
                </a:extLst>
              </a:tr>
              <a:tr h="365387">
                <a:tc>
                  <a:txBody>
                    <a:bodyPr/>
                    <a:lstStyle/>
                    <a:p>
                      <a:pPr algn="ctr" fontAlgn="b"/>
                      <a:r>
                        <a:rPr lang="en-US" sz="2100" b="1" i="0" u="none" strike="noStrike" dirty="0">
                          <a:solidFill>
                            <a:srgbClr val="000000"/>
                          </a:solidFill>
                          <a:effectLst/>
                          <a:latin typeface="Calibri" panose="020F0502020204030204" pitchFamily="34" charset="0"/>
                        </a:rPr>
                        <a:t>Freedom</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0.10</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517626"/>
                  </a:ext>
                </a:extLst>
              </a:tr>
              <a:tr h="365387">
                <a:tc>
                  <a:txBody>
                    <a:bodyPr/>
                    <a:lstStyle/>
                    <a:p>
                      <a:pPr algn="ctr" fontAlgn="b"/>
                      <a:r>
                        <a:rPr lang="en-US" sz="2100" b="1" i="0" u="none" strike="noStrike" dirty="0">
                          <a:solidFill>
                            <a:srgbClr val="000000"/>
                          </a:solidFill>
                          <a:effectLst/>
                          <a:latin typeface="Calibri" panose="020F0502020204030204" pitchFamily="34" charset="0"/>
                        </a:rPr>
                        <a:t>Trust_Government_Corruption</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0.02</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4133547"/>
                  </a:ext>
                </a:extLst>
              </a:tr>
              <a:tr h="365387">
                <a:tc>
                  <a:txBody>
                    <a:bodyPr/>
                    <a:lstStyle/>
                    <a:p>
                      <a:pPr algn="ctr" fontAlgn="b"/>
                      <a:r>
                        <a:rPr lang="en-US" sz="2100" b="1" i="0" u="none" strike="noStrike" dirty="0">
                          <a:solidFill>
                            <a:srgbClr val="000000"/>
                          </a:solidFill>
                          <a:effectLst/>
                          <a:latin typeface="Calibri" panose="020F0502020204030204" pitchFamily="34" charset="0"/>
                        </a:rPr>
                        <a:t>Generosity</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0.01</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5618180"/>
                  </a:ext>
                </a:extLst>
              </a:tr>
              <a:tr h="365387">
                <a:tc>
                  <a:txBody>
                    <a:bodyPr/>
                    <a:lstStyle/>
                    <a:p>
                      <a:pPr algn="ctr" fontAlgn="b"/>
                      <a:r>
                        <a:rPr lang="en-US" sz="2100" b="1" i="0" u="none" strike="noStrike" dirty="0">
                          <a:solidFill>
                            <a:srgbClr val="000000"/>
                          </a:solidFill>
                          <a:effectLst/>
                          <a:latin typeface="Calibri" panose="020F0502020204030204" pitchFamily="34" charset="0"/>
                        </a:rPr>
                        <a:t>Dystopia_Residual</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100" b="0" i="0" u="none" strike="noStrike" dirty="0">
                          <a:solidFill>
                            <a:srgbClr val="000000"/>
                          </a:solidFill>
                          <a:effectLst/>
                          <a:latin typeface="Calibri" panose="020F0502020204030204" pitchFamily="34" charset="0"/>
                        </a:rPr>
                        <a:t>0.01</a:t>
                      </a:r>
                    </a:p>
                  </a:txBody>
                  <a:tcPr marL="18269" marR="18269" marT="18269"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2500203"/>
                  </a:ext>
                </a:extLst>
              </a:tr>
            </a:tbl>
          </a:graphicData>
        </a:graphic>
      </p:graphicFrame>
    </p:spTree>
    <p:extLst>
      <p:ext uri="{BB962C8B-B14F-4D97-AF65-F5344CB8AC3E}">
        <p14:creationId xmlns:p14="http://schemas.microsoft.com/office/powerpoint/2010/main" val="3821666302"/>
      </p:ext>
    </p:extLst>
  </p:cSld>
  <p:clrMapOvr>
    <a:masterClrMapping/>
  </p:clrMapOvr>
  <p:transition spd="slow">
    <p:push dir="u"/>
  </p:transition>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14322</TotalTime>
  <Words>1861</Words>
  <Application>Microsoft Office PowerPoint</Application>
  <PresentationFormat>Widescreen</PresentationFormat>
  <Paragraphs>537</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Abadi Extra Light</vt:lpstr>
      <vt:lpstr>-apple-system</vt:lpstr>
      <vt:lpstr>Arial</vt:lpstr>
      <vt:lpstr>Calibri</vt:lpstr>
      <vt:lpstr>Wingdings</vt:lpstr>
      <vt:lpstr>Educational subjects 16x9</vt:lpstr>
      <vt:lpstr>World Happiness Report </vt:lpstr>
      <vt:lpstr>Index</vt:lpstr>
      <vt:lpstr>Research Topic &amp; Specific Research Question</vt:lpstr>
      <vt:lpstr>Relation between dataset &amp; research question</vt:lpstr>
      <vt:lpstr>Dataset Background</vt:lpstr>
      <vt:lpstr>Dataset variables explained</vt:lpstr>
      <vt:lpstr>PowerPoint Presentation</vt:lpstr>
      <vt:lpstr>Mean and Standard Deviation</vt:lpstr>
      <vt:lpstr>PowerPoint Presentation</vt:lpstr>
      <vt:lpstr>Line Graph</vt:lpstr>
      <vt:lpstr>Correlation Matrix Plot</vt:lpstr>
      <vt:lpstr>Linear Regression</vt:lpstr>
      <vt:lpstr>Multiple Linear Regression(Time Independent)</vt:lpstr>
      <vt:lpstr>Multiple Regression Model Plot</vt:lpstr>
      <vt:lpstr>Multiple Regression Model(Fixed Effect)</vt:lpstr>
      <vt:lpstr>Multiple Regression Plot(Dummy : Year)</vt:lpstr>
      <vt:lpstr>Panel Data Regression Model</vt:lpstr>
      <vt:lpstr>Panel Plot(Happiness Score&gt;7.5)</vt:lpstr>
      <vt:lpstr>Inference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Happiness Report </dc:title>
  <dc:creator>Pandey, Shantanu - (shantanupandey)</dc:creator>
  <cp:lastModifiedBy>Pandey, Shantanu - (shantanupandey)</cp:lastModifiedBy>
  <cp:revision>24</cp:revision>
  <dcterms:created xsi:type="dcterms:W3CDTF">2022-10-28T09:07:11Z</dcterms:created>
  <dcterms:modified xsi:type="dcterms:W3CDTF">2022-11-18T12:56:03Z</dcterms:modified>
</cp:coreProperties>
</file>

<file path=docProps/thumbnail.jpeg>
</file>